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Lst>
  <p:notesMasterIdLst>
    <p:notesMasterId r:id="rId28"/>
  </p:notesMasterIdLst>
  <p:sldIdLst>
    <p:sldId id="256" r:id="rId3"/>
    <p:sldId id="274" r:id="rId4"/>
    <p:sldId id="257" r:id="rId5"/>
    <p:sldId id="277" r:id="rId6"/>
    <p:sldId id="258" r:id="rId7"/>
    <p:sldId id="278" r:id="rId8"/>
    <p:sldId id="259" r:id="rId9"/>
    <p:sldId id="260" r:id="rId10"/>
    <p:sldId id="261" r:id="rId11"/>
    <p:sldId id="275" r:id="rId12"/>
    <p:sldId id="276" r:id="rId13"/>
    <p:sldId id="279" r:id="rId14"/>
    <p:sldId id="262" r:id="rId15"/>
    <p:sldId id="264" r:id="rId16"/>
    <p:sldId id="263" r:id="rId17"/>
    <p:sldId id="265" r:id="rId18"/>
    <p:sldId id="280" r:id="rId19"/>
    <p:sldId id="281" r:id="rId20"/>
    <p:sldId id="282" r:id="rId21"/>
    <p:sldId id="269" r:id="rId22"/>
    <p:sldId id="268" r:id="rId23"/>
    <p:sldId id="273" r:id="rId24"/>
    <p:sldId id="270" r:id="rId25"/>
    <p:sldId id="271" r:id="rId26"/>
    <p:sldId id="272" r:id="rId27"/>
  </p:sldIdLst>
  <p:sldSz cx="13335000" cy="7505700"/>
  <p:notesSz cx="6858000" cy="9144000"/>
  <p:embeddedFontLst>
    <p:embeddedFont>
      <p:font typeface="Calibri" panose="020F0502020204030204" pitchFamily="34" charset="0"/>
      <p:regular r:id="rId29"/>
      <p:bold r:id="rId30"/>
      <p:italic r:id="rId31"/>
      <p:boldItalic r:id="rId32"/>
    </p:embeddedFont>
    <p:embeddedFont>
      <p:font typeface="Microsoft Sans Serif" panose="020B0604020202020204" pitchFamily="34" charset="0"/>
      <p:regular r:id="rId33"/>
    </p:embeddedFont>
    <p:embeddedFont>
      <p:font typeface="Open Sans" panose="020B060603050402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j7umTWuhHvYZvVjL+7WIRKvU3Nc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66"/>
    <a:srgbClr val="CC3399"/>
    <a:srgbClr val="000000"/>
    <a:srgbClr val="FF6699"/>
    <a:srgbClr val="097D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75"/>
    <p:restoredTop sz="94507"/>
  </p:normalViewPr>
  <p:slideViewPr>
    <p:cSldViewPr snapToGrid="0">
      <p:cViewPr varScale="1">
        <p:scale>
          <a:sx n="74" d="100"/>
          <a:sy n="74" d="100"/>
        </p:scale>
        <p:origin x="55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customschemas.google.com/relationships/presentationmetadata" Target="metadata"/></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9E293B-11A2-4E74-AEB4-2A2FAABD3B48}" type="doc">
      <dgm:prSet loTypeId="urn:microsoft.com/office/officeart/2005/8/layout/bProcess3" loCatId="process" qsTypeId="urn:microsoft.com/office/officeart/2005/8/quickstyle/simple1" qsCatId="simple" csTypeId="urn:microsoft.com/office/officeart/2005/8/colors/accent4_3" csCatId="accent4" phldr="1"/>
      <dgm:spPr/>
      <dgm:t>
        <a:bodyPr/>
        <a:lstStyle/>
        <a:p>
          <a:endParaRPr lang="en-IE"/>
        </a:p>
      </dgm:t>
    </dgm:pt>
    <dgm:pt modelId="{3C877917-B937-40A1-AB3C-A2F1C566DBF8}">
      <dgm:prSet phldrT="[Text]" custT="1"/>
      <dgm:spPr>
        <a:xfrm>
          <a:off x="3112912" y="1826"/>
          <a:ext cx="1937100" cy="1162260"/>
        </a:xfrm>
        <a:prstGeom prst="rect">
          <a:avLst/>
        </a:prstGeom>
        <a:solidFill>
          <a:srgbClr val="FFC000">
            <a:shade val="80000"/>
            <a:hueOff val="-64160"/>
            <a:satOff val="0"/>
            <a:lumOff val="4234"/>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l-GR" sz="2400" b="1" dirty="0">
              <a:solidFill>
                <a:schemeClr val="bg2"/>
              </a:solidFill>
              <a:latin typeface="Calibri" panose="020F0502020204030204"/>
              <a:ea typeface="+mn-ea"/>
              <a:cs typeface="+mn-cs"/>
            </a:rPr>
            <a:t>Τι είναι ο ‘ενσυνείδητος καταναλωτής’</a:t>
          </a:r>
          <a:endParaRPr lang="en-IE" sz="2100" b="1" dirty="0">
            <a:solidFill>
              <a:schemeClr val="bg2"/>
            </a:solidFill>
            <a:latin typeface="Calibri" panose="020F0502020204030204"/>
            <a:ea typeface="+mn-ea"/>
            <a:cs typeface="+mn-cs"/>
          </a:endParaRPr>
        </a:p>
      </dgm:t>
    </dgm:pt>
    <dgm:pt modelId="{C6745D61-6786-424A-ACBE-F1E8CD3FB282}" type="parTrans" cxnId="{A5F1F052-FDA1-4CC4-ADC9-ED3495765686}">
      <dgm:prSet/>
      <dgm:spPr/>
      <dgm:t>
        <a:bodyPr/>
        <a:lstStyle/>
        <a:p>
          <a:endParaRPr lang="en-IE"/>
        </a:p>
      </dgm:t>
    </dgm:pt>
    <dgm:pt modelId="{049AFFD2-0D79-42E5-91D1-6549E3FCF62E}" type="sibTrans" cxnId="{A5F1F052-FDA1-4CC4-ADC9-ED3495765686}">
      <dgm:prSet/>
      <dgm:spPr>
        <a:xfrm>
          <a:off x="5048212" y="537236"/>
          <a:ext cx="414933" cy="91440"/>
        </a:xfrm>
        <a:custGeom>
          <a:avLst/>
          <a:gdLst/>
          <a:ahLst/>
          <a:cxnLst/>
          <a:rect l="0" t="0" r="0" b="0"/>
          <a:pathLst>
            <a:path>
              <a:moveTo>
                <a:pt x="0" y="45720"/>
              </a:moveTo>
              <a:lnTo>
                <a:pt x="414933" y="45720"/>
              </a:lnTo>
            </a:path>
          </a:pathLst>
        </a:custGeom>
        <a:noFill/>
        <a:ln w="6350" cap="flat" cmpd="sng" algn="ctr">
          <a:solidFill>
            <a:srgbClr val="FFC000">
              <a:shade val="90000"/>
              <a:hueOff val="-73695"/>
              <a:satOff val="0"/>
              <a:lumOff val="4494"/>
              <a:alphaOff val="0"/>
            </a:srgbClr>
          </a:solidFill>
          <a:prstDash val="solid"/>
          <a:miter lim="800000"/>
          <a:tailEnd type="arrow"/>
        </a:ln>
        <a:effectLst/>
      </dgm:spPr>
      <dgm:t>
        <a:bodyPr/>
        <a:lstStyle/>
        <a:p>
          <a:pPr>
            <a:buNone/>
          </a:pPr>
          <a:endParaRPr lang="en-IE">
            <a:solidFill>
              <a:sysClr val="windowText" lastClr="000000">
                <a:hueOff val="0"/>
                <a:satOff val="0"/>
                <a:lumOff val="0"/>
                <a:alphaOff val="0"/>
              </a:sysClr>
            </a:solidFill>
            <a:latin typeface="Calibri" panose="020F0502020204030204"/>
            <a:ea typeface="+mn-ea"/>
            <a:cs typeface="+mn-cs"/>
          </a:endParaRPr>
        </a:p>
      </dgm:t>
    </dgm:pt>
    <dgm:pt modelId="{26E72F72-03DF-4948-AF9C-AA7C525F7270}">
      <dgm:prSet phldrT="[Text]" custT="1"/>
      <dgm:spPr>
        <a:xfrm>
          <a:off x="5495545" y="1826"/>
          <a:ext cx="1937100" cy="1162260"/>
        </a:xfrm>
        <a:prstGeom prst="rect">
          <a:avLst/>
        </a:prstGeo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l-GR" sz="2800" b="1" dirty="0">
              <a:solidFill>
                <a:schemeClr val="bg2"/>
              </a:solidFill>
              <a:latin typeface="Calibri" panose="020F0502020204030204"/>
              <a:ea typeface="+mn-ea"/>
              <a:cs typeface="+mn-cs"/>
            </a:rPr>
            <a:t>Δραστηριότητα</a:t>
          </a:r>
          <a:r>
            <a:rPr lang="en-IE" sz="2800" b="1" dirty="0">
              <a:solidFill>
                <a:schemeClr val="bg2"/>
              </a:solidFill>
              <a:latin typeface="Calibri" panose="020F0502020204030204"/>
              <a:ea typeface="+mn-ea"/>
              <a:cs typeface="+mn-cs"/>
            </a:rPr>
            <a:t> - </a:t>
          </a:r>
          <a:r>
            <a:rPr lang="el-GR" sz="2800" b="1" dirty="0">
              <a:solidFill>
                <a:schemeClr val="bg2"/>
              </a:solidFill>
              <a:latin typeface="Calibri" panose="020F0502020204030204"/>
              <a:ea typeface="+mn-ea"/>
              <a:cs typeface="+mn-cs"/>
            </a:rPr>
            <a:t>Διαφήμιση</a:t>
          </a:r>
          <a:endParaRPr lang="en-IE" sz="2800" b="1" dirty="0">
            <a:solidFill>
              <a:schemeClr val="bg2"/>
            </a:solidFill>
            <a:latin typeface="Calibri" panose="020F0502020204030204"/>
            <a:ea typeface="+mn-ea"/>
            <a:cs typeface="+mn-cs"/>
          </a:endParaRPr>
        </a:p>
      </dgm:t>
    </dgm:pt>
    <dgm:pt modelId="{B1040AED-6F0C-4A25-B9EE-2788FAE27826}" type="parTrans" cxnId="{D255692F-0BBF-4298-A6EE-0C2123DF0E04}">
      <dgm:prSet/>
      <dgm:spPr/>
      <dgm:t>
        <a:bodyPr/>
        <a:lstStyle/>
        <a:p>
          <a:endParaRPr lang="en-IE"/>
        </a:p>
      </dgm:t>
    </dgm:pt>
    <dgm:pt modelId="{17DBC2E8-4B05-4872-8D8B-D8D008BDE655}" type="sibTrans" cxnId="{D255692F-0BBF-4298-A6EE-0C2123DF0E04}">
      <dgm:prSet/>
      <dgm:spPr>
        <a:xfrm>
          <a:off x="1698829" y="1162286"/>
          <a:ext cx="4765266" cy="414933"/>
        </a:xfrm>
        <a:noFill/>
        <a:ln w="6350" cap="flat" cmpd="sng" algn="ctr">
          <a:solidFill>
            <a:srgbClr val="FFC000">
              <a:shade val="90000"/>
              <a:hueOff val="-147391"/>
              <a:satOff val="0"/>
              <a:lumOff val="8988"/>
              <a:alphaOff val="0"/>
            </a:srgbClr>
          </a:solidFill>
          <a:prstDash val="solid"/>
          <a:miter lim="800000"/>
          <a:tailEnd type="arrow"/>
        </a:ln>
        <a:effectLst/>
      </dgm:spPr>
      <dgm:t>
        <a:bodyPr/>
        <a:lstStyle/>
        <a:p>
          <a:pPr>
            <a:buNone/>
          </a:pPr>
          <a:endParaRPr lang="en-IE">
            <a:solidFill>
              <a:sysClr val="windowText" lastClr="000000">
                <a:hueOff val="0"/>
                <a:satOff val="0"/>
                <a:lumOff val="0"/>
                <a:alphaOff val="0"/>
              </a:sysClr>
            </a:solidFill>
            <a:latin typeface="Calibri" panose="020F0502020204030204"/>
            <a:ea typeface="+mn-ea"/>
            <a:cs typeface="+mn-cs"/>
          </a:endParaRPr>
        </a:p>
      </dgm:t>
    </dgm:pt>
    <dgm:pt modelId="{756AF546-6D6C-4B89-974D-8C20B09A9830}">
      <dgm:prSet phldrT="[Text]"/>
      <dgm:spPr>
        <a:xfrm>
          <a:off x="5495545" y="1826"/>
          <a:ext cx="1937100" cy="1162260"/>
        </a:xfr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l-GR" b="1" dirty="0">
              <a:solidFill>
                <a:schemeClr val="bg2"/>
              </a:solidFill>
              <a:latin typeface="Calibri" panose="020F0502020204030204"/>
              <a:ea typeface="+mn-ea"/>
              <a:cs typeface="+mn-cs"/>
            </a:rPr>
            <a:t>Διαφήμιση και τα κόμικς</a:t>
          </a:r>
          <a:r>
            <a:rPr lang="en-IE" b="1" dirty="0">
              <a:solidFill>
                <a:schemeClr val="bg2"/>
              </a:solidFill>
              <a:latin typeface="Calibri" panose="020F0502020204030204"/>
              <a:ea typeface="+mn-ea"/>
              <a:cs typeface="+mn-cs"/>
            </a:rPr>
            <a:t> Money Matters</a:t>
          </a:r>
        </a:p>
      </dgm:t>
    </dgm:pt>
    <dgm:pt modelId="{25A5DD00-DE4F-4E02-A492-A075133DA950}" type="parTrans" cxnId="{4D1B3BB4-9199-4D6F-8A4A-B56C08E23326}">
      <dgm:prSet/>
      <dgm:spPr/>
      <dgm:t>
        <a:bodyPr/>
        <a:lstStyle/>
        <a:p>
          <a:endParaRPr lang="en-IE"/>
        </a:p>
      </dgm:t>
    </dgm:pt>
    <dgm:pt modelId="{B77CA059-7A74-47BA-9E16-711185A1D5B8}" type="sibTrans" cxnId="{4D1B3BB4-9199-4D6F-8A4A-B56C08E23326}">
      <dgm:prSet/>
      <dgm:spPr/>
      <dgm:t>
        <a:bodyPr/>
        <a:lstStyle/>
        <a:p>
          <a:endParaRPr lang="en-IE"/>
        </a:p>
      </dgm:t>
    </dgm:pt>
    <dgm:pt modelId="{88D85C80-39ED-4576-9297-579BD631F3F7}">
      <dgm:prSet phldrT="[Text]" custT="1"/>
      <dgm:spPr>
        <a:xfrm>
          <a:off x="5495545" y="1826"/>
          <a:ext cx="1937100" cy="1162260"/>
        </a:xfr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l-GR" sz="2800" b="1" dirty="0">
              <a:solidFill>
                <a:schemeClr val="bg2"/>
              </a:solidFill>
              <a:latin typeface="Calibri" panose="020F0502020204030204"/>
              <a:ea typeface="+mn-ea"/>
              <a:cs typeface="+mn-cs"/>
            </a:rPr>
            <a:t>Η ψυχολογία του χρώματος</a:t>
          </a:r>
          <a:r>
            <a:rPr lang="en-IE" sz="2800" b="1" dirty="0">
              <a:solidFill>
                <a:schemeClr val="bg2"/>
              </a:solidFill>
              <a:latin typeface="Calibri" panose="020F0502020204030204"/>
              <a:ea typeface="+mn-ea"/>
              <a:cs typeface="+mn-cs"/>
            </a:rPr>
            <a:t> </a:t>
          </a:r>
        </a:p>
      </dgm:t>
    </dgm:pt>
    <dgm:pt modelId="{582836CC-6D2D-4D52-AA1F-10F6B580E4B6}" type="parTrans" cxnId="{3691D268-87D9-4CDC-B22F-5F1A712A21FF}">
      <dgm:prSet/>
      <dgm:spPr/>
      <dgm:t>
        <a:bodyPr/>
        <a:lstStyle/>
        <a:p>
          <a:endParaRPr lang="en-IE"/>
        </a:p>
      </dgm:t>
    </dgm:pt>
    <dgm:pt modelId="{F4CD6D48-1E40-41F1-A25F-5360B78B50A2}" type="sibTrans" cxnId="{3691D268-87D9-4CDC-B22F-5F1A712A21FF}">
      <dgm:prSet/>
      <dgm:spPr/>
      <dgm:t>
        <a:bodyPr/>
        <a:lstStyle/>
        <a:p>
          <a:endParaRPr lang="en-IE"/>
        </a:p>
      </dgm:t>
    </dgm:pt>
    <dgm:pt modelId="{F02D356B-0D9E-43D0-8D23-F52E8E76D871}">
      <dgm:prSet phldrT="[Text]" custT="1"/>
      <dgm:spPr>
        <a:xfrm>
          <a:off x="5495545" y="1826"/>
          <a:ext cx="1937100" cy="1162260"/>
        </a:xfr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l-GR" sz="2100" b="1" dirty="0">
              <a:solidFill>
                <a:schemeClr val="bg2"/>
              </a:solidFill>
              <a:latin typeface="Calibri" panose="020F0502020204030204"/>
              <a:ea typeface="+mn-ea"/>
              <a:cs typeface="+mn-cs"/>
            </a:rPr>
            <a:t>Διάλειμμα</a:t>
          </a:r>
          <a:endParaRPr lang="en-IE" sz="2100" b="1" dirty="0">
            <a:solidFill>
              <a:schemeClr val="bg2"/>
            </a:solidFill>
            <a:latin typeface="Calibri" panose="020F0502020204030204"/>
            <a:ea typeface="+mn-ea"/>
            <a:cs typeface="+mn-cs"/>
          </a:endParaRPr>
        </a:p>
      </dgm:t>
    </dgm:pt>
    <dgm:pt modelId="{38DEFBC5-BBFA-45A0-B541-7F38F2291973}" type="parTrans" cxnId="{789F6314-D349-4955-B7BE-52555A8F1D0B}">
      <dgm:prSet/>
      <dgm:spPr/>
      <dgm:t>
        <a:bodyPr/>
        <a:lstStyle/>
        <a:p>
          <a:endParaRPr lang="en-IE"/>
        </a:p>
      </dgm:t>
    </dgm:pt>
    <dgm:pt modelId="{2D2B333E-5737-4655-B31C-F5BE0DC4183D}" type="sibTrans" cxnId="{789F6314-D349-4955-B7BE-52555A8F1D0B}">
      <dgm:prSet/>
      <dgm:spPr/>
      <dgm:t>
        <a:bodyPr/>
        <a:lstStyle/>
        <a:p>
          <a:endParaRPr lang="en-IE"/>
        </a:p>
      </dgm:t>
    </dgm:pt>
    <dgm:pt modelId="{86D930A6-FC7B-4E67-9B54-25811D60F671}">
      <dgm:prSet phldrT="[Text]"/>
      <dgm:spPr>
        <a:xfrm>
          <a:off x="5495545" y="1826"/>
          <a:ext cx="1937100" cy="1162260"/>
        </a:xfr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l-GR" b="1" dirty="0">
              <a:solidFill>
                <a:schemeClr val="bg2"/>
              </a:solidFill>
              <a:latin typeface="Calibri" panose="020F0502020204030204"/>
              <a:ea typeface="+mn-ea"/>
              <a:cs typeface="+mn-cs"/>
            </a:rPr>
            <a:t>Πόροι </a:t>
          </a:r>
          <a:r>
            <a:rPr lang="en-IE" b="1" dirty="0">
              <a:solidFill>
                <a:schemeClr val="bg2"/>
              </a:solidFill>
              <a:latin typeface="Calibri" panose="020F0502020204030204"/>
              <a:ea typeface="+mn-ea"/>
              <a:cs typeface="+mn-cs"/>
            </a:rPr>
            <a:t>Money Matters</a:t>
          </a:r>
          <a:r>
            <a:rPr lang="el-GR" b="1" dirty="0">
              <a:solidFill>
                <a:schemeClr val="bg2"/>
              </a:solidFill>
              <a:latin typeface="Calibri" panose="020F0502020204030204"/>
              <a:ea typeface="+mn-ea"/>
              <a:cs typeface="+mn-cs"/>
            </a:rPr>
            <a:t>:</a:t>
          </a:r>
          <a:r>
            <a:rPr lang="en-IE" b="1" dirty="0">
              <a:solidFill>
                <a:schemeClr val="bg2"/>
              </a:solidFill>
              <a:latin typeface="Calibri" panose="020F0502020204030204"/>
              <a:ea typeface="+mn-ea"/>
              <a:cs typeface="+mn-cs"/>
            </a:rPr>
            <a:t> </a:t>
          </a:r>
          <a:r>
            <a:rPr lang="el-GR" b="1" dirty="0">
              <a:solidFill>
                <a:schemeClr val="bg2"/>
              </a:solidFill>
              <a:latin typeface="Calibri" panose="020F0502020204030204"/>
              <a:ea typeface="+mn-ea"/>
              <a:cs typeface="+mn-cs"/>
            </a:rPr>
            <a:t>Απόδραση από τη ζούγκλα των χρημάτων</a:t>
          </a:r>
          <a:endParaRPr lang="en-IE" b="1" dirty="0">
            <a:solidFill>
              <a:schemeClr val="bg2"/>
            </a:solidFill>
            <a:latin typeface="Calibri" panose="020F0502020204030204"/>
            <a:ea typeface="+mn-ea"/>
            <a:cs typeface="+mn-cs"/>
          </a:endParaRPr>
        </a:p>
      </dgm:t>
    </dgm:pt>
    <dgm:pt modelId="{575C1B71-032E-4667-A137-CA04508EC1C9}" type="parTrans" cxnId="{09AE8462-5A92-407B-99B9-80A260F6F84F}">
      <dgm:prSet/>
      <dgm:spPr/>
      <dgm:t>
        <a:bodyPr/>
        <a:lstStyle/>
        <a:p>
          <a:endParaRPr lang="en-IE"/>
        </a:p>
      </dgm:t>
    </dgm:pt>
    <dgm:pt modelId="{83E525D5-A6CA-432F-AB4A-6ECD56733181}" type="sibTrans" cxnId="{09AE8462-5A92-407B-99B9-80A260F6F84F}">
      <dgm:prSet/>
      <dgm:spPr/>
      <dgm:t>
        <a:bodyPr/>
        <a:lstStyle/>
        <a:p>
          <a:endParaRPr lang="en-IE"/>
        </a:p>
      </dgm:t>
    </dgm:pt>
    <dgm:pt modelId="{675E752F-CD9F-4F8B-B0D9-60D12FB2868A}">
      <dgm:prSet phldrT="[Text]"/>
      <dgm:spPr>
        <a:xfrm>
          <a:off x="5495545" y="1826"/>
          <a:ext cx="1937100" cy="1162260"/>
        </a:xfr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l-GR" b="1" dirty="0">
              <a:solidFill>
                <a:schemeClr val="bg2"/>
              </a:solidFill>
              <a:latin typeface="Calibri" panose="020F0502020204030204"/>
              <a:ea typeface="+mn-ea"/>
              <a:cs typeface="+mn-cs"/>
            </a:rPr>
            <a:t>Πόροι </a:t>
          </a:r>
          <a:r>
            <a:rPr lang="en-IE" b="1" dirty="0">
              <a:solidFill>
                <a:schemeClr val="bg2"/>
              </a:solidFill>
              <a:latin typeface="Calibri" panose="020F0502020204030204"/>
              <a:ea typeface="+mn-ea"/>
              <a:cs typeface="+mn-cs"/>
            </a:rPr>
            <a:t>Money Matters </a:t>
          </a:r>
          <a:r>
            <a:rPr lang="el-GR" b="1" dirty="0">
              <a:solidFill>
                <a:schemeClr val="bg2"/>
              </a:solidFill>
              <a:latin typeface="Calibri" panose="020F0502020204030204"/>
              <a:ea typeface="+mn-ea"/>
              <a:cs typeface="+mn-cs"/>
            </a:rPr>
            <a:t>και η Κυκλική Οικονομία</a:t>
          </a:r>
          <a:r>
            <a:rPr lang="en-IE" b="1" dirty="0">
              <a:solidFill>
                <a:schemeClr val="bg2"/>
              </a:solidFill>
              <a:latin typeface="Calibri" panose="020F0502020204030204"/>
              <a:ea typeface="+mn-ea"/>
              <a:cs typeface="+mn-cs"/>
            </a:rPr>
            <a:t> </a:t>
          </a:r>
        </a:p>
      </dgm:t>
    </dgm:pt>
    <dgm:pt modelId="{BB01CDA5-9E07-447C-A34B-5E5514BB3A8B}" type="parTrans" cxnId="{B9D0CAFF-02F6-455A-988F-CE2CA6AAE646}">
      <dgm:prSet/>
      <dgm:spPr/>
      <dgm:t>
        <a:bodyPr/>
        <a:lstStyle/>
        <a:p>
          <a:endParaRPr lang="en-IE"/>
        </a:p>
      </dgm:t>
    </dgm:pt>
    <dgm:pt modelId="{A17F5AFF-7032-49E3-995E-7EC00D4F110B}" type="sibTrans" cxnId="{B9D0CAFF-02F6-455A-988F-CE2CA6AAE646}">
      <dgm:prSet/>
      <dgm:spPr/>
      <dgm:t>
        <a:bodyPr/>
        <a:lstStyle/>
        <a:p>
          <a:endParaRPr lang="en-IE"/>
        </a:p>
      </dgm:t>
    </dgm:pt>
    <dgm:pt modelId="{8FE30F41-83C3-4C0D-9228-E92AA138A003}">
      <dgm:prSet phldrT="[Text]" custT="1"/>
      <dgm:spPr>
        <a:xfrm>
          <a:off x="5495545" y="1826"/>
          <a:ext cx="1937100" cy="1162260"/>
        </a:xfr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l-GR" sz="3600" b="1" dirty="0">
              <a:solidFill>
                <a:schemeClr val="bg2"/>
              </a:solidFill>
              <a:latin typeface="Calibri" panose="020F0502020204030204"/>
              <a:ea typeface="+mn-ea"/>
              <a:cs typeface="+mn-cs"/>
            </a:rPr>
            <a:t>Τέλος</a:t>
          </a:r>
          <a:r>
            <a:rPr lang="en-IE" sz="2100" dirty="0">
              <a:solidFill>
                <a:sysClr val="window" lastClr="FFFFFF"/>
              </a:solidFill>
              <a:latin typeface="Calibri" panose="020F0502020204030204"/>
              <a:ea typeface="+mn-ea"/>
              <a:cs typeface="+mn-cs"/>
            </a:rPr>
            <a:t> </a:t>
          </a:r>
        </a:p>
      </dgm:t>
    </dgm:pt>
    <dgm:pt modelId="{A68E6926-ADDD-4ABF-B111-7EFFFCB9134C}" type="parTrans" cxnId="{00AC7CA1-C7D7-4797-BAD6-E20E2E965FEC}">
      <dgm:prSet/>
      <dgm:spPr/>
      <dgm:t>
        <a:bodyPr/>
        <a:lstStyle/>
        <a:p>
          <a:endParaRPr lang="en-IE"/>
        </a:p>
      </dgm:t>
    </dgm:pt>
    <dgm:pt modelId="{A867C4C8-F51A-4B36-95ED-AE2FE2B6BEE0}" type="sibTrans" cxnId="{00AC7CA1-C7D7-4797-BAD6-E20E2E965FEC}">
      <dgm:prSet/>
      <dgm:spPr/>
      <dgm:t>
        <a:bodyPr/>
        <a:lstStyle/>
        <a:p>
          <a:endParaRPr lang="en-IE"/>
        </a:p>
      </dgm:t>
    </dgm:pt>
    <dgm:pt modelId="{E44748F8-B9FF-40FC-B76D-14F2CA461D0E}">
      <dgm:prSet phldrT="[Text]" custT="1"/>
      <dgm:spPr>
        <a:xfrm>
          <a:off x="730278" y="1826"/>
          <a:ext cx="1937100" cy="1162260"/>
        </a:xfrm>
        <a:prstGeom prst="rect">
          <a:avLst/>
        </a:prstGeom>
        <a:solidFill>
          <a:srgbClr val="FFC000">
            <a:shade val="8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l-GR" sz="2800" b="1" dirty="0">
              <a:solidFill>
                <a:schemeClr val="bg2"/>
              </a:solidFill>
              <a:latin typeface="Calibri" panose="020F0502020204030204"/>
              <a:ea typeface="+mn-ea"/>
              <a:cs typeface="+mn-cs"/>
            </a:rPr>
            <a:t>Τύποι καταναλωτών</a:t>
          </a:r>
          <a:r>
            <a:rPr lang="en-IE" sz="2800" b="1" dirty="0">
              <a:solidFill>
                <a:schemeClr val="bg2"/>
              </a:solidFill>
              <a:latin typeface="Calibri" panose="020F0502020204030204"/>
              <a:ea typeface="+mn-ea"/>
              <a:cs typeface="+mn-cs"/>
            </a:rPr>
            <a:t> </a:t>
          </a:r>
        </a:p>
      </dgm:t>
    </dgm:pt>
    <dgm:pt modelId="{AC355222-48BE-4D19-893E-811EB4FE50EE}" type="sibTrans" cxnId="{76D1A3FE-523D-4BA8-A368-F02211B21E2C}">
      <dgm:prSet/>
      <dgm:spPr>
        <a:xfrm>
          <a:off x="2665579" y="537236"/>
          <a:ext cx="414933" cy="91440"/>
        </a:xfrm>
        <a:custGeom>
          <a:avLst/>
          <a:gdLst/>
          <a:ahLst/>
          <a:cxnLst/>
          <a:rect l="0" t="0" r="0" b="0"/>
          <a:pathLst>
            <a:path>
              <a:moveTo>
                <a:pt x="0" y="45720"/>
              </a:moveTo>
              <a:lnTo>
                <a:pt x="414933" y="45720"/>
              </a:lnTo>
            </a:path>
          </a:pathLst>
        </a:custGeom>
        <a:noFill/>
        <a:ln w="6350" cap="flat" cmpd="sng" algn="ctr">
          <a:solidFill>
            <a:srgbClr val="FFC000">
              <a:shade val="90000"/>
              <a:hueOff val="0"/>
              <a:satOff val="0"/>
              <a:lumOff val="0"/>
              <a:alphaOff val="0"/>
            </a:srgbClr>
          </a:solidFill>
          <a:prstDash val="solid"/>
          <a:miter lim="800000"/>
          <a:tailEnd type="arrow"/>
        </a:ln>
        <a:effectLst/>
      </dgm:spPr>
      <dgm:t>
        <a:bodyPr/>
        <a:lstStyle/>
        <a:p>
          <a:pPr>
            <a:buNone/>
          </a:pPr>
          <a:endParaRPr lang="en-IE">
            <a:solidFill>
              <a:sysClr val="windowText" lastClr="000000">
                <a:hueOff val="0"/>
                <a:satOff val="0"/>
                <a:lumOff val="0"/>
                <a:alphaOff val="0"/>
              </a:sysClr>
            </a:solidFill>
            <a:latin typeface="Calibri" panose="020F0502020204030204"/>
            <a:ea typeface="+mn-ea"/>
            <a:cs typeface="+mn-cs"/>
          </a:endParaRPr>
        </a:p>
      </dgm:t>
    </dgm:pt>
    <dgm:pt modelId="{A63419F6-0F82-4639-9F2C-1FD035E1FF2E}" type="parTrans" cxnId="{76D1A3FE-523D-4BA8-A368-F02211B21E2C}">
      <dgm:prSet/>
      <dgm:spPr/>
      <dgm:t>
        <a:bodyPr/>
        <a:lstStyle/>
        <a:p>
          <a:endParaRPr lang="en-IE"/>
        </a:p>
      </dgm:t>
    </dgm:pt>
    <dgm:pt modelId="{C56AE18B-2578-40D0-8EFE-045D2C5E4994}" type="pres">
      <dgm:prSet presAssocID="{7C9E293B-11A2-4E74-AEB4-2A2FAABD3B48}" presName="Name0" presStyleCnt="0">
        <dgm:presLayoutVars>
          <dgm:dir/>
          <dgm:resizeHandles val="exact"/>
        </dgm:presLayoutVars>
      </dgm:prSet>
      <dgm:spPr/>
    </dgm:pt>
    <dgm:pt modelId="{8D646B68-4348-4791-8F6C-1BF25FB54A74}" type="pres">
      <dgm:prSet presAssocID="{E44748F8-B9FF-40FC-B76D-14F2CA461D0E}" presName="node" presStyleLbl="node1" presStyleIdx="0" presStyleCnt="9">
        <dgm:presLayoutVars>
          <dgm:bulletEnabled val="1"/>
        </dgm:presLayoutVars>
      </dgm:prSet>
      <dgm:spPr/>
    </dgm:pt>
    <dgm:pt modelId="{E226B5AB-C23A-4C42-9799-6CA56B39F57F}" type="pres">
      <dgm:prSet presAssocID="{AC355222-48BE-4D19-893E-811EB4FE50EE}" presName="sibTrans" presStyleLbl="sibTrans1D1" presStyleIdx="0" presStyleCnt="8"/>
      <dgm:spPr/>
    </dgm:pt>
    <dgm:pt modelId="{4A33D42F-C65B-4E2C-AE8C-E22C1E0030B1}" type="pres">
      <dgm:prSet presAssocID="{AC355222-48BE-4D19-893E-811EB4FE50EE}" presName="connectorText" presStyleLbl="sibTrans1D1" presStyleIdx="0" presStyleCnt="8"/>
      <dgm:spPr/>
    </dgm:pt>
    <dgm:pt modelId="{B4AB7303-49AA-4FAA-BD5E-0445C20AB627}" type="pres">
      <dgm:prSet presAssocID="{3C877917-B937-40A1-AB3C-A2F1C566DBF8}" presName="node" presStyleLbl="node1" presStyleIdx="1" presStyleCnt="9">
        <dgm:presLayoutVars>
          <dgm:bulletEnabled val="1"/>
        </dgm:presLayoutVars>
      </dgm:prSet>
      <dgm:spPr/>
    </dgm:pt>
    <dgm:pt modelId="{6794187C-97A7-4706-90DD-3EE66721FC5D}" type="pres">
      <dgm:prSet presAssocID="{049AFFD2-0D79-42E5-91D1-6549E3FCF62E}" presName="sibTrans" presStyleLbl="sibTrans1D1" presStyleIdx="1" presStyleCnt="8"/>
      <dgm:spPr/>
    </dgm:pt>
    <dgm:pt modelId="{79E974C6-FD44-4E17-B860-2E3E589D4585}" type="pres">
      <dgm:prSet presAssocID="{049AFFD2-0D79-42E5-91D1-6549E3FCF62E}" presName="connectorText" presStyleLbl="sibTrans1D1" presStyleIdx="1" presStyleCnt="8"/>
      <dgm:spPr/>
    </dgm:pt>
    <dgm:pt modelId="{D69159F9-FBFD-4441-BB4E-AD1275EB703D}" type="pres">
      <dgm:prSet presAssocID="{26E72F72-03DF-4948-AF9C-AA7C525F7270}" presName="node" presStyleLbl="node1" presStyleIdx="2" presStyleCnt="9">
        <dgm:presLayoutVars>
          <dgm:bulletEnabled val="1"/>
        </dgm:presLayoutVars>
      </dgm:prSet>
      <dgm:spPr/>
    </dgm:pt>
    <dgm:pt modelId="{D246CE1F-C792-4ACF-BB95-7840A4FF529E}" type="pres">
      <dgm:prSet presAssocID="{17DBC2E8-4B05-4872-8D8B-D8D008BDE655}" presName="sibTrans" presStyleLbl="sibTrans1D1" presStyleIdx="2" presStyleCnt="8"/>
      <dgm:spPr>
        <a:custGeom>
          <a:avLst/>
          <a:gdLst/>
          <a:ahLst/>
          <a:cxnLst/>
          <a:rect l="0" t="0" r="0" b="0"/>
          <a:pathLst>
            <a:path>
              <a:moveTo>
                <a:pt x="4765266" y="0"/>
              </a:moveTo>
              <a:lnTo>
                <a:pt x="4765266" y="224566"/>
              </a:lnTo>
              <a:lnTo>
                <a:pt x="0" y="224566"/>
              </a:lnTo>
              <a:lnTo>
                <a:pt x="0" y="414933"/>
              </a:lnTo>
            </a:path>
          </a:pathLst>
        </a:custGeom>
      </dgm:spPr>
    </dgm:pt>
    <dgm:pt modelId="{49A0B443-2D18-41D0-812A-CE2B4FC8956B}" type="pres">
      <dgm:prSet presAssocID="{17DBC2E8-4B05-4872-8D8B-D8D008BDE655}" presName="connectorText" presStyleLbl="sibTrans1D1" presStyleIdx="2" presStyleCnt="8"/>
      <dgm:spPr/>
    </dgm:pt>
    <dgm:pt modelId="{37E08DF1-5426-44F1-8EC0-6912C65F97E8}" type="pres">
      <dgm:prSet presAssocID="{F02D356B-0D9E-43D0-8D23-F52E8E76D871}" presName="node" presStyleLbl="node1" presStyleIdx="3" presStyleCnt="9">
        <dgm:presLayoutVars>
          <dgm:bulletEnabled val="1"/>
        </dgm:presLayoutVars>
      </dgm:prSet>
      <dgm:spPr>
        <a:prstGeom prst="rect">
          <a:avLst/>
        </a:prstGeom>
      </dgm:spPr>
    </dgm:pt>
    <dgm:pt modelId="{8152B08F-7474-403A-B51B-DFCFF864E8A4}" type="pres">
      <dgm:prSet presAssocID="{2D2B333E-5737-4655-B31C-F5BE0DC4183D}" presName="sibTrans" presStyleLbl="sibTrans1D1" presStyleIdx="3" presStyleCnt="8"/>
      <dgm:spPr/>
    </dgm:pt>
    <dgm:pt modelId="{D52767F4-B440-48A9-B55D-637E68AEDE1E}" type="pres">
      <dgm:prSet presAssocID="{2D2B333E-5737-4655-B31C-F5BE0DC4183D}" presName="connectorText" presStyleLbl="sibTrans1D1" presStyleIdx="3" presStyleCnt="8"/>
      <dgm:spPr/>
    </dgm:pt>
    <dgm:pt modelId="{FDD91F6A-B573-4538-9743-9F7F716ED6C3}" type="pres">
      <dgm:prSet presAssocID="{756AF546-6D6C-4B89-974D-8C20B09A9830}" presName="node" presStyleLbl="node1" presStyleIdx="4" presStyleCnt="9">
        <dgm:presLayoutVars>
          <dgm:bulletEnabled val="1"/>
        </dgm:presLayoutVars>
      </dgm:prSet>
      <dgm:spPr>
        <a:prstGeom prst="rect">
          <a:avLst/>
        </a:prstGeom>
      </dgm:spPr>
    </dgm:pt>
    <dgm:pt modelId="{CEA3A6A4-5B3C-4ABA-BEE6-6360BB6A7F54}" type="pres">
      <dgm:prSet presAssocID="{B77CA059-7A74-47BA-9E16-711185A1D5B8}" presName="sibTrans" presStyleLbl="sibTrans1D1" presStyleIdx="4" presStyleCnt="8"/>
      <dgm:spPr/>
    </dgm:pt>
    <dgm:pt modelId="{B9B128E6-0746-4DAC-9C2B-5A1F2BF5E4EE}" type="pres">
      <dgm:prSet presAssocID="{B77CA059-7A74-47BA-9E16-711185A1D5B8}" presName="connectorText" presStyleLbl="sibTrans1D1" presStyleIdx="4" presStyleCnt="8"/>
      <dgm:spPr/>
    </dgm:pt>
    <dgm:pt modelId="{431D6F10-E6B6-438A-A284-25F7B35078B0}" type="pres">
      <dgm:prSet presAssocID="{88D85C80-39ED-4576-9297-579BD631F3F7}" presName="node" presStyleLbl="node1" presStyleIdx="5" presStyleCnt="9">
        <dgm:presLayoutVars>
          <dgm:bulletEnabled val="1"/>
        </dgm:presLayoutVars>
      </dgm:prSet>
      <dgm:spPr/>
    </dgm:pt>
    <dgm:pt modelId="{F6CBE4F9-1791-4E94-A9E8-23A6C0BF4A8B}" type="pres">
      <dgm:prSet presAssocID="{F4CD6D48-1E40-41F1-A25F-5360B78B50A2}" presName="sibTrans" presStyleLbl="sibTrans1D1" presStyleIdx="5" presStyleCnt="8"/>
      <dgm:spPr/>
    </dgm:pt>
    <dgm:pt modelId="{328CD76C-9FBC-4CA9-8F94-38DE143A8D5B}" type="pres">
      <dgm:prSet presAssocID="{F4CD6D48-1E40-41F1-A25F-5360B78B50A2}" presName="connectorText" presStyleLbl="sibTrans1D1" presStyleIdx="5" presStyleCnt="8"/>
      <dgm:spPr/>
    </dgm:pt>
    <dgm:pt modelId="{EAE017C1-4178-4CEE-9EFC-F0901777FE69}" type="pres">
      <dgm:prSet presAssocID="{86D930A6-FC7B-4E67-9B54-25811D60F671}" presName="node" presStyleLbl="node1" presStyleIdx="6" presStyleCnt="9">
        <dgm:presLayoutVars>
          <dgm:bulletEnabled val="1"/>
        </dgm:presLayoutVars>
      </dgm:prSet>
      <dgm:spPr/>
    </dgm:pt>
    <dgm:pt modelId="{E6445661-36FB-44BE-B3DF-61BF0FC4D79E}" type="pres">
      <dgm:prSet presAssocID="{83E525D5-A6CA-432F-AB4A-6ECD56733181}" presName="sibTrans" presStyleLbl="sibTrans1D1" presStyleIdx="6" presStyleCnt="8"/>
      <dgm:spPr/>
    </dgm:pt>
    <dgm:pt modelId="{88FF1CFC-28AD-4294-A4AD-05198C8A27C9}" type="pres">
      <dgm:prSet presAssocID="{83E525D5-A6CA-432F-AB4A-6ECD56733181}" presName="connectorText" presStyleLbl="sibTrans1D1" presStyleIdx="6" presStyleCnt="8"/>
      <dgm:spPr/>
    </dgm:pt>
    <dgm:pt modelId="{ADE51109-721B-4561-996A-06D0C5901733}" type="pres">
      <dgm:prSet presAssocID="{675E752F-CD9F-4F8B-B0D9-60D12FB2868A}" presName="node" presStyleLbl="node1" presStyleIdx="7" presStyleCnt="9">
        <dgm:presLayoutVars>
          <dgm:bulletEnabled val="1"/>
        </dgm:presLayoutVars>
      </dgm:prSet>
      <dgm:spPr/>
    </dgm:pt>
    <dgm:pt modelId="{57C26D44-EF6E-4ACE-9BF4-68C39B8DFCAF}" type="pres">
      <dgm:prSet presAssocID="{A17F5AFF-7032-49E3-995E-7EC00D4F110B}" presName="sibTrans" presStyleLbl="sibTrans1D1" presStyleIdx="7" presStyleCnt="8"/>
      <dgm:spPr/>
    </dgm:pt>
    <dgm:pt modelId="{7F36BFE6-E7F5-4ECB-AE67-8DF2317FE990}" type="pres">
      <dgm:prSet presAssocID="{A17F5AFF-7032-49E3-995E-7EC00D4F110B}" presName="connectorText" presStyleLbl="sibTrans1D1" presStyleIdx="7" presStyleCnt="8"/>
      <dgm:spPr/>
    </dgm:pt>
    <dgm:pt modelId="{3CD50814-C781-4743-984F-D22A66245A35}" type="pres">
      <dgm:prSet presAssocID="{8FE30F41-83C3-4C0D-9228-E92AA138A003}" presName="node" presStyleLbl="node1" presStyleIdx="8" presStyleCnt="9">
        <dgm:presLayoutVars>
          <dgm:bulletEnabled val="1"/>
        </dgm:presLayoutVars>
      </dgm:prSet>
      <dgm:spPr/>
    </dgm:pt>
  </dgm:ptLst>
  <dgm:cxnLst>
    <dgm:cxn modelId="{9B603801-1C85-400F-9074-EDA95467D515}" type="presOf" srcId="{83E525D5-A6CA-432F-AB4A-6ECD56733181}" destId="{88FF1CFC-28AD-4294-A4AD-05198C8A27C9}" srcOrd="1" destOrd="0" presId="urn:microsoft.com/office/officeart/2005/8/layout/bProcess3"/>
    <dgm:cxn modelId="{EBA1ED04-EF9E-42F2-9669-8DAAAFCFB08D}" type="presOf" srcId="{26E72F72-03DF-4948-AF9C-AA7C525F7270}" destId="{D69159F9-FBFD-4441-BB4E-AD1275EB703D}" srcOrd="0" destOrd="0" presId="urn:microsoft.com/office/officeart/2005/8/layout/bProcess3"/>
    <dgm:cxn modelId="{E30EA807-B2A7-4B7F-B6E0-A83B759917D4}" type="presOf" srcId="{2D2B333E-5737-4655-B31C-F5BE0DC4183D}" destId="{8152B08F-7474-403A-B51B-DFCFF864E8A4}" srcOrd="0" destOrd="0" presId="urn:microsoft.com/office/officeart/2005/8/layout/bProcess3"/>
    <dgm:cxn modelId="{5F3AE211-B581-4A1D-B3D8-A6FB604379AF}" type="presOf" srcId="{8FE30F41-83C3-4C0D-9228-E92AA138A003}" destId="{3CD50814-C781-4743-984F-D22A66245A35}" srcOrd="0" destOrd="0" presId="urn:microsoft.com/office/officeart/2005/8/layout/bProcess3"/>
    <dgm:cxn modelId="{789F6314-D349-4955-B7BE-52555A8F1D0B}" srcId="{7C9E293B-11A2-4E74-AEB4-2A2FAABD3B48}" destId="{F02D356B-0D9E-43D0-8D23-F52E8E76D871}" srcOrd="3" destOrd="0" parTransId="{38DEFBC5-BBFA-45A0-B541-7F38F2291973}" sibTransId="{2D2B333E-5737-4655-B31C-F5BE0DC4183D}"/>
    <dgm:cxn modelId="{BD56BF15-4EEB-4253-9E3B-4396617ED590}" type="presOf" srcId="{3C877917-B937-40A1-AB3C-A2F1C566DBF8}" destId="{B4AB7303-49AA-4FAA-BD5E-0445C20AB627}" srcOrd="0" destOrd="0" presId="urn:microsoft.com/office/officeart/2005/8/layout/bProcess3"/>
    <dgm:cxn modelId="{AE01AE29-55BE-45C1-8180-AD1FB3414C73}" type="presOf" srcId="{E44748F8-B9FF-40FC-B76D-14F2CA461D0E}" destId="{8D646B68-4348-4791-8F6C-1BF25FB54A74}" srcOrd="0" destOrd="0" presId="urn:microsoft.com/office/officeart/2005/8/layout/bProcess3"/>
    <dgm:cxn modelId="{D255692F-0BBF-4298-A6EE-0C2123DF0E04}" srcId="{7C9E293B-11A2-4E74-AEB4-2A2FAABD3B48}" destId="{26E72F72-03DF-4948-AF9C-AA7C525F7270}" srcOrd="2" destOrd="0" parTransId="{B1040AED-6F0C-4A25-B9EE-2788FAE27826}" sibTransId="{17DBC2E8-4B05-4872-8D8B-D8D008BDE655}"/>
    <dgm:cxn modelId="{2260F830-9156-4E26-A536-09DF64A92E83}" type="presOf" srcId="{675E752F-CD9F-4F8B-B0D9-60D12FB2868A}" destId="{ADE51109-721B-4561-996A-06D0C5901733}" srcOrd="0" destOrd="0" presId="urn:microsoft.com/office/officeart/2005/8/layout/bProcess3"/>
    <dgm:cxn modelId="{B96F3E5F-C319-40BB-8C2B-BA7176735DA8}" type="presOf" srcId="{F4CD6D48-1E40-41F1-A25F-5360B78B50A2}" destId="{328CD76C-9FBC-4CA9-8F94-38DE143A8D5B}" srcOrd="1" destOrd="0" presId="urn:microsoft.com/office/officeart/2005/8/layout/bProcess3"/>
    <dgm:cxn modelId="{09AE8462-5A92-407B-99B9-80A260F6F84F}" srcId="{7C9E293B-11A2-4E74-AEB4-2A2FAABD3B48}" destId="{86D930A6-FC7B-4E67-9B54-25811D60F671}" srcOrd="6" destOrd="0" parTransId="{575C1B71-032E-4667-A137-CA04508EC1C9}" sibTransId="{83E525D5-A6CA-432F-AB4A-6ECD56733181}"/>
    <dgm:cxn modelId="{DE07D662-4954-4F3E-B505-DA05C47D4FF0}" type="presOf" srcId="{86D930A6-FC7B-4E67-9B54-25811D60F671}" destId="{EAE017C1-4178-4CEE-9EFC-F0901777FE69}" srcOrd="0" destOrd="0" presId="urn:microsoft.com/office/officeart/2005/8/layout/bProcess3"/>
    <dgm:cxn modelId="{A5B25564-CC03-4D4C-8D7E-414F9CB5D956}" type="presOf" srcId="{F02D356B-0D9E-43D0-8D23-F52E8E76D871}" destId="{37E08DF1-5426-44F1-8EC0-6912C65F97E8}" srcOrd="0" destOrd="0" presId="urn:microsoft.com/office/officeart/2005/8/layout/bProcess3"/>
    <dgm:cxn modelId="{3691D268-87D9-4CDC-B22F-5F1A712A21FF}" srcId="{7C9E293B-11A2-4E74-AEB4-2A2FAABD3B48}" destId="{88D85C80-39ED-4576-9297-579BD631F3F7}" srcOrd="5" destOrd="0" parTransId="{582836CC-6D2D-4D52-AA1F-10F6B580E4B6}" sibTransId="{F4CD6D48-1E40-41F1-A25F-5360B78B50A2}"/>
    <dgm:cxn modelId="{BC0C1F6B-8AAC-455F-8F75-179C1D62EA76}" type="presOf" srcId="{88D85C80-39ED-4576-9297-579BD631F3F7}" destId="{431D6F10-E6B6-438A-A284-25F7B35078B0}" srcOrd="0" destOrd="0" presId="urn:microsoft.com/office/officeart/2005/8/layout/bProcess3"/>
    <dgm:cxn modelId="{E745B46D-D560-4E22-AF5E-8B92E037391E}" type="presOf" srcId="{756AF546-6D6C-4B89-974D-8C20B09A9830}" destId="{FDD91F6A-B573-4538-9743-9F7F716ED6C3}" srcOrd="0" destOrd="0" presId="urn:microsoft.com/office/officeart/2005/8/layout/bProcess3"/>
    <dgm:cxn modelId="{D1E1FA6F-198C-4C41-BEBE-3F935FAAAE29}" type="presOf" srcId="{2D2B333E-5737-4655-B31C-F5BE0DC4183D}" destId="{D52767F4-B440-48A9-B55D-637E68AEDE1E}" srcOrd="1" destOrd="0" presId="urn:microsoft.com/office/officeart/2005/8/layout/bProcess3"/>
    <dgm:cxn modelId="{113DB672-82C0-42A7-BCEB-08F18F08086F}" type="presOf" srcId="{17DBC2E8-4B05-4872-8D8B-D8D008BDE655}" destId="{49A0B443-2D18-41D0-812A-CE2B4FC8956B}" srcOrd="1" destOrd="0" presId="urn:microsoft.com/office/officeart/2005/8/layout/bProcess3"/>
    <dgm:cxn modelId="{A5F1F052-FDA1-4CC4-ADC9-ED3495765686}" srcId="{7C9E293B-11A2-4E74-AEB4-2A2FAABD3B48}" destId="{3C877917-B937-40A1-AB3C-A2F1C566DBF8}" srcOrd="1" destOrd="0" parTransId="{C6745D61-6786-424A-ACBE-F1E8CD3FB282}" sibTransId="{049AFFD2-0D79-42E5-91D1-6549E3FCF62E}"/>
    <dgm:cxn modelId="{ACA1537B-93B3-4FA5-8DB1-1F2EA9027066}" type="presOf" srcId="{17DBC2E8-4B05-4872-8D8B-D8D008BDE655}" destId="{D246CE1F-C792-4ACF-BB95-7840A4FF529E}" srcOrd="0" destOrd="0" presId="urn:microsoft.com/office/officeart/2005/8/layout/bProcess3"/>
    <dgm:cxn modelId="{E3F06D7E-4392-4FC9-BD74-768908EEBC41}" type="presOf" srcId="{AC355222-48BE-4D19-893E-811EB4FE50EE}" destId="{4A33D42F-C65B-4E2C-AE8C-E22C1E0030B1}" srcOrd="1" destOrd="0" presId="urn:microsoft.com/office/officeart/2005/8/layout/bProcess3"/>
    <dgm:cxn modelId="{1189B384-5906-4020-969A-FD199A0F911D}" type="presOf" srcId="{F4CD6D48-1E40-41F1-A25F-5360B78B50A2}" destId="{F6CBE4F9-1791-4E94-A9E8-23A6C0BF4A8B}" srcOrd="0" destOrd="0" presId="urn:microsoft.com/office/officeart/2005/8/layout/bProcess3"/>
    <dgm:cxn modelId="{5970E68E-6B75-4125-92DD-506909477B37}" type="presOf" srcId="{AC355222-48BE-4D19-893E-811EB4FE50EE}" destId="{E226B5AB-C23A-4C42-9799-6CA56B39F57F}" srcOrd="0" destOrd="0" presId="urn:microsoft.com/office/officeart/2005/8/layout/bProcess3"/>
    <dgm:cxn modelId="{00AC7CA1-C7D7-4797-BAD6-E20E2E965FEC}" srcId="{7C9E293B-11A2-4E74-AEB4-2A2FAABD3B48}" destId="{8FE30F41-83C3-4C0D-9228-E92AA138A003}" srcOrd="8" destOrd="0" parTransId="{A68E6926-ADDD-4ABF-B111-7EFFFCB9134C}" sibTransId="{A867C4C8-F51A-4B36-95ED-AE2FE2B6BEE0}"/>
    <dgm:cxn modelId="{B6A51DA5-9B80-436A-87DF-596806635964}" type="presOf" srcId="{B77CA059-7A74-47BA-9E16-711185A1D5B8}" destId="{B9B128E6-0746-4DAC-9C2B-5A1F2BF5E4EE}" srcOrd="1" destOrd="0" presId="urn:microsoft.com/office/officeart/2005/8/layout/bProcess3"/>
    <dgm:cxn modelId="{BB5397A9-1448-4E3A-92EA-8F33ED11FE46}" type="presOf" srcId="{049AFFD2-0D79-42E5-91D1-6549E3FCF62E}" destId="{79E974C6-FD44-4E17-B860-2E3E589D4585}" srcOrd="1" destOrd="0" presId="urn:microsoft.com/office/officeart/2005/8/layout/bProcess3"/>
    <dgm:cxn modelId="{5B467CB3-5D51-44E3-AE05-C034F08814E7}" type="presOf" srcId="{B77CA059-7A74-47BA-9E16-711185A1D5B8}" destId="{CEA3A6A4-5B3C-4ABA-BEE6-6360BB6A7F54}" srcOrd="0" destOrd="0" presId="urn:microsoft.com/office/officeart/2005/8/layout/bProcess3"/>
    <dgm:cxn modelId="{4D1B3BB4-9199-4D6F-8A4A-B56C08E23326}" srcId="{7C9E293B-11A2-4E74-AEB4-2A2FAABD3B48}" destId="{756AF546-6D6C-4B89-974D-8C20B09A9830}" srcOrd="4" destOrd="0" parTransId="{25A5DD00-DE4F-4E02-A492-A075133DA950}" sibTransId="{B77CA059-7A74-47BA-9E16-711185A1D5B8}"/>
    <dgm:cxn modelId="{B6936FB7-0D2C-491E-9FF6-91388136CF16}" type="presOf" srcId="{A17F5AFF-7032-49E3-995E-7EC00D4F110B}" destId="{7F36BFE6-E7F5-4ECB-AE67-8DF2317FE990}" srcOrd="1" destOrd="0" presId="urn:microsoft.com/office/officeart/2005/8/layout/bProcess3"/>
    <dgm:cxn modelId="{3DE419C2-0101-4E16-AA56-1C8E76841F09}" type="presOf" srcId="{A17F5AFF-7032-49E3-995E-7EC00D4F110B}" destId="{57C26D44-EF6E-4ACE-9BF4-68C39B8DFCAF}" srcOrd="0" destOrd="0" presId="urn:microsoft.com/office/officeart/2005/8/layout/bProcess3"/>
    <dgm:cxn modelId="{0D1FD9C7-144D-47E6-81DE-76C6293D8F1C}" type="presOf" srcId="{7C9E293B-11A2-4E74-AEB4-2A2FAABD3B48}" destId="{C56AE18B-2578-40D0-8EFE-045D2C5E4994}" srcOrd="0" destOrd="0" presId="urn:microsoft.com/office/officeart/2005/8/layout/bProcess3"/>
    <dgm:cxn modelId="{CB51E2E6-1E39-4685-8576-F456E9BDD2F7}" type="presOf" srcId="{049AFFD2-0D79-42E5-91D1-6549E3FCF62E}" destId="{6794187C-97A7-4706-90DD-3EE66721FC5D}" srcOrd="0" destOrd="0" presId="urn:microsoft.com/office/officeart/2005/8/layout/bProcess3"/>
    <dgm:cxn modelId="{75A6B1F4-5CF6-464D-9AD0-FFA0BB11520D}" type="presOf" srcId="{83E525D5-A6CA-432F-AB4A-6ECD56733181}" destId="{E6445661-36FB-44BE-B3DF-61BF0FC4D79E}" srcOrd="0" destOrd="0" presId="urn:microsoft.com/office/officeart/2005/8/layout/bProcess3"/>
    <dgm:cxn modelId="{76D1A3FE-523D-4BA8-A368-F02211B21E2C}" srcId="{7C9E293B-11A2-4E74-AEB4-2A2FAABD3B48}" destId="{E44748F8-B9FF-40FC-B76D-14F2CA461D0E}" srcOrd="0" destOrd="0" parTransId="{A63419F6-0F82-4639-9F2C-1FD035E1FF2E}" sibTransId="{AC355222-48BE-4D19-893E-811EB4FE50EE}"/>
    <dgm:cxn modelId="{B9D0CAFF-02F6-455A-988F-CE2CA6AAE646}" srcId="{7C9E293B-11A2-4E74-AEB4-2A2FAABD3B48}" destId="{675E752F-CD9F-4F8B-B0D9-60D12FB2868A}" srcOrd="7" destOrd="0" parTransId="{BB01CDA5-9E07-447C-A34B-5E5514BB3A8B}" sibTransId="{A17F5AFF-7032-49E3-995E-7EC00D4F110B}"/>
    <dgm:cxn modelId="{993513C7-6F56-4CD0-832E-A5B52C646C95}" type="presParOf" srcId="{C56AE18B-2578-40D0-8EFE-045D2C5E4994}" destId="{8D646B68-4348-4791-8F6C-1BF25FB54A74}" srcOrd="0" destOrd="0" presId="urn:microsoft.com/office/officeart/2005/8/layout/bProcess3"/>
    <dgm:cxn modelId="{50C8BAE9-1BF2-4455-A89A-B0BF4886B3E4}" type="presParOf" srcId="{C56AE18B-2578-40D0-8EFE-045D2C5E4994}" destId="{E226B5AB-C23A-4C42-9799-6CA56B39F57F}" srcOrd="1" destOrd="0" presId="urn:microsoft.com/office/officeart/2005/8/layout/bProcess3"/>
    <dgm:cxn modelId="{4B1B1A26-3B7F-4F71-9848-7CD0517116C3}" type="presParOf" srcId="{E226B5AB-C23A-4C42-9799-6CA56B39F57F}" destId="{4A33D42F-C65B-4E2C-AE8C-E22C1E0030B1}" srcOrd="0" destOrd="0" presId="urn:microsoft.com/office/officeart/2005/8/layout/bProcess3"/>
    <dgm:cxn modelId="{0BC9FAE9-1FF0-438C-84D6-BF26C4DA4667}" type="presParOf" srcId="{C56AE18B-2578-40D0-8EFE-045D2C5E4994}" destId="{B4AB7303-49AA-4FAA-BD5E-0445C20AB627}" srcOrd="2" destOrd="0" presId="urn:microsoft.com/office/officeart/2005/8/layout/bProcess3"/>
    <dgm:cxn modelId="{2912C056-4351-49F9-BAE2-5B888EAB136A}" type="presParOf" srcId="{C56AE18B-2578-40D0-8EFE-045D2C5E4994}" destId="{6794187C-97A7-4706-90DD-3EE66721FC5D}" srcOrd="3" destOrd="0" presId="urn:microsoft.com/office/officeart/2005/8/layout/bProcess3"/>
    <dgm:cxn modelId="{61F8EF72-3895-4FE1-AFD9-791378CF1E58}" type="presParOf" srcId="{6794187C-97A7-4706-90DD-3EE66721FC5D}" destId="{79E974C6-FD44-4E17-B860-2E3E589D4585}" srcOrd="0" destOrd="0" presId="urn:microsoft.com/office/officeart/2005/8/layout/bProcess3"/>
    <dgm:cxn modelId="{D732B1D3-43AE-422D-A57E-202F37D91F3B}" type="presParOf" srcId="{C56AE18B-2578-40D0-8EFE-045D2C5E4994}" destId="{D69159F9-FBFD-4441-BB4E-AD1275EB703D}" srcOrd="4" destOrd="0" presId="urn:microsoft.com/office/officeart/2005/8/layout/bProcess3"/>
    <dgm:cxn modelId="{7FA1019C-C4B4-437A-BDE3-6B2CDD166955}" type="presParOf" srcId="{C56AE18B-2578-40D0-8EFE-045D2C5E4994}" destId="{D246CE1F-C792-4ACF-BB95-7840A4FF529E}" srcOrd="5" destOrd="0" presId="urn:microsoft.com/office/officeart/2005/8/layout/bProcess3"/>
    <dgm:cxn modelId="{F896E17D-C454-4544-9C6C-D4CA2CBE9716}" type="presParOf" srcId="{D246CE1F-C792-4ACF-BB95-7840A4FF529E}" destId="{49A0B443-2D18-41D0-812A-CE2B4FC8956B}" srcOrd="0" destOrd="0" presId="urn:microsoft.com/office/officeart/2005/8/layout/bProcess3"/>
    <dgm:cxn modelId="{796B096B-E1F9-4970-A231-11C7AA2A0ECC}" type="presParOf" srcId="{C56AE18B-2578-40D0-8EFE-045D2C5E4994}" destId="{37E08DF1-5426-44F1-8EC0-6912C65F97E8}" srcOrd="6" destOrd="0" presId="urn:microsoft.com/office/officeart/2005/8/layout/bProcess3"/>
    <dgm:cxn modelId="{0B55AC93-E226-4C7E-9262-46E1A28F9982}" type="presParOf" srcId="{C56AE18B-2578-40D0-8EFE-045D2C5E4994}" destId="{8152B08F-7474-403A-B51B-DFCFF864E8A4}" srcOrd="7" destOrd="0" presId="urn:microsoft.com/office/officeart/2005/8/layout/bProcess3"/>
    <dgm:cxn modelId="{5236D9E2-6E8E-4975-896B-FC0366B283F5}" type="presParOf" srcId="{8152B08F-7474-403A-B51B-DFCFF864E8A4}" destId="{D52767F4-B440-48A9-B55D-637E68AEDE1E}" srcOrd="0" destOrd="0" presId="urn:microsoft.com/office/officeart/2005/8/layout/bProcess3"/>
    <dgm:cxn modelId="{40EA4CF2-2D92-427A-A00A-F2ECC81BD852}" type="presParOf" srcId="{C56AE18B-2578-40D0-8EFE-045D2C5E4994}" destId="{FDD91F6A-B573-4538-9743-9F7F716ED6C3}" srcOrd="8" destOrd="0" presId="urn:microsoft.com/office/officeart/2005/8/layout/bProcess3"/>
    <dgm:cxn modelId="{8FBE79A2-BC6C-4688-A024-AD0DC286E239}" type="presParOf" srcId="{C56AE18B-2578-40D0-8EFE-045D2C5E4994}" destId="{CEA3A6A4-5B3C-4ABA-BEE6-6360BB6A7F54}" srcOrd="9" destOrd="0" presId="urn:microsoft.com/office/officeart/2005/8/layout/bProcess3"/>
    <dgm:cxn modelId="{2E259112-3DB9-4712-9352-E976ECFD9254}" type="presParOf" srcId="{CEA3A6A4-5B3C-4ABA-BEE6-6360BB6A7F54}" destId="{B9B128E6-0746-4DAC-9C2B-5A1F2BF5E4EE}" srcOrd="0" destOrd="0" presId="urn:microsoft.com/office/officeart/2005/8/layout/bProcess3"/>
    <dgm:cxn modelId="{94126A47-AE52-4527-8142-F7B32BDE1173}" type="presParOf" srcId="{C56AE18B-2578-40D0-8EFE-045D2C5E4994}" destId="{431D6F10-E6B6-438A-A284-25F7B35078B0}" srcOrd="10" destOrd="0" presId="urn:microsoft.com/office/officeart/2005/8/layout/bProcess3"/>
    <dgm:cxn modelId="{94375C4A-1791-443B-9D68-67D39FAA0780}" type="presParOf" srcId="{C56AE18B-2578-40D0-8EFE-045D2C5E4994}" destId="{F6CBE4F9-1791-4E94-A9E8-23A6C0BF4A8B}" srcOrd="11" destOrd="0" presId="urn:microsoft.com/office/officeart/2005/8/layout/bProcess3"/>
    <dgm:cxn modelId="{DAB8A068-A300-423E-8EC7-FC396540B4A0}" type="presParOf" srcId="{F6CBE4F9-1791-4E94-A9E8-23A6C0BF4A8B}" destId="{328CD76C-9FBC-4CA9-8F94-38DE143A8D5B}" srcOrd="0" destOrd="0" presId="urn:microsoft.com/office/officeart/2005/8/layout/bProcess3"/>
    <dgm:cxn modelId="{D1BE36C8-93D0-4673-8972-AD932F06F139}" type="presParOf" srcId="{C56AE18B-2578-40D0-8EFE-045D2C5E4994}" destId="{EAE017C1-4178-4CEE-9EFC-F0901777FE69}" srcOrd="12" destOrd="0" presId="urn:microsoft.com/office/officeart/2005/8/layout/bProcess3"/>
    <dgm:cxn modelId="{CDB1471C-F98F-4288-B63E-71B28C933801}" type="presParOf" srcId="{C56AE18B-2578-40D0-8EFE-045D2C5E4994}" destId="{E6445661-36FB-44BE-B3DF-61BF0FC4D79E}" srcOrd="13" destOrd="0" presId="urn:microsoft.com/office/officeart/2005/8/layout/bProcess3"/>
    <dgm:cxn modelId="{3EBFB744-782D-4DBB-97BE-9531A9D4D8AA}" type="presParOf" srcId="{E6445661-36FB-44BE-B3DF-61BF0FC4D79E}" destId="{88FF1CFC-28AD-4294-A4AD-05198C8A27C9}" srcOrd="0" destOrd="0" presId="urn:microsoft.com/office/officeart/2005/8/layout/bProcess3"/>
    <dgm:cxn modelId="{D1755896-A4F1-4833-BE14-33345BB4AE8E}" type="presParOf" srcId="{C56AE18B-2578-40D0-8EFE-045D2C5E4994}" destId="{ADE51109-721B-4561-996A-06D0C5901733}" srcOrd="14" destOrd="0" presId="urn:microsoft.com/office/officeart/2005/8/layout/bProcess3"/>
    <dgm:cxn modelId="{A70FAE14-4557-4044-A8CD-C9B8A96EFBDB}" type="presParOf" srcId="{C56AE18B-2578-40D0-8EFE-045D2C5E4994}" destId="{57C26D44-EF6E-4ACE-9BF4-68C39B8DFCAF}" srcOrd="15" destOrd="0" presId="urn:microsoft.com/office/officeart/2005/8/layout/bProcess3"/>
    <dgm:cxn modelId="{28A1A74D-D051-4967-9E56-EB124263CB14}" type="presParOf" srcId="{57C26D44-EF6E-4ACE-9BF4-68C39B8DFCAF}" destId="{7F36BFE6-E7F5-4ECB-AE67-8DF2317FE990}" srcOrd="0" destOrd="0" presId="urn:microsoft.com/office/officeart/2005/8/layout/bProcess3"/>
    <dgm:cxn modelId="{F77A56C7-4141-45FD-9ACF-82CF85140E9A}" type="presParOf" srcId="{C56AE18B-2578-40D0-8EFE-045D2C5E4994}" destId="{3CD50814-C781-4743-984F-D22A66245A35}" srcOrd="1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6B5AB-C23A-4C42-9799-6CA56B39F57F}">
      <dsp:nvSpPr>
        <dsp:cNvPr id="0" name=""/>
        <dsp:cNvSpPr/>
      </dsp:nvSpPr>
      <dsp:spPr>
        <a:xfrm>
          <a:off x="3010409" y="699731"/>
          <a:ext cx="536168" cy="91440"/>
        </a:xfrm>
        <a:custGeom>
          <a:avLst/>
          <a:gdLst/>
          <a:ahLst/>
          <a:cxnLst/>
          <a:rect l="0" t="0" r="0" b="0"/>
          <a:pathLst>
            <a:path>
              <a:moveTo>
                <a:pt x="0" y="45720"/>
              </a:moveTo>
              <a:lnTo>
                <a:pt x="414933" y="45720"/>
              </a:lnTo>
            </a:path>
          </a:pathLst>
        </a:custGeom>
        <a:noFill/>
        <a:ln w="6350" cap="flat" cmpd="sng" algn="ctr">
          <a:solidFill>
            <a:srgbClr val="FFC000">
              <a:shade val="90000"/>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solidFill>
              <a:sysClr val="windowText" lastClr="000000">
                <a:hueOff val="0"/>
                <a:satOff val="0"/>
                <a:lumOff val="0"/>
                <a:alphaOff val="0"/>
              </a:sysClr>
            </a:solidFill>
            <a:latin typeface="Calibri" panose="020F0502020204030204"/>
            <a:ea typeface="+mn-ea"/>
            <a:cs typeface="+mn-cs"/>
          </a:endParaRPr>
        </a:p>
      </dsp:txBody>
      <dsp:txXfrm>
        <a:off x="3264324" y="742614"/>
        <a:ext cx="0" cy="0"/>
      </dsp:txXfrm>
    </dsp:sp>
    <dsp:sp modelId="{8D646B68-4348-4791-8F6C-1BF25FB54A74}">
      <dsp:nvSpPr>
        <dsp:cNvPr id="0" name=""/>
        <dsp:cNvSpPr/>
      </dsp:nvSpPr>
      <dsp:spPr>
        <a:xfrm>
          <a:off x="547998" y="6187"/>
          <a:ext cx="2464211" cy="1478526"/>
        </a:xfrm>
        <a:prstGeom prst="rect">
          <a:avLst/>
        </a:prstGeom>
        <a:solidFill>
          <a:srgbClr val="FFC000">
            <a:shade val="8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l-GR" sz="2800" b="1" kern="1200" dirty="0">
              <a:solidFill>
                <a:schemeClr val="bg2"/>
              </a:solidFill>
              <a:latin typeface="Calibri" panose="020F0502020204030204"/>
              <a:ea typeface="+mn-ea"/>
              <a:cs typeface="+mn-cs"/>
            </a:rPr>
            <a:t>Τύποι καταναλωτών</a:t>
          </a:r>
          <a:r>
            <a:rPr lang="en-IE" sz="2800" b="1" kern="1200" dirty="0">
              <a:solidFill>
                <a:schemeClr val="bg2"/>
              </a:solidFill>
              <a:latin typeface="Calibri" panose="020F0502020204030204"/>
              <a:ea typeface="+mn-ea"/>
              <a:cs typeface="+mn-cs"/>
            </a:rPr>
            <a:t> </a:t>
          </a:r>
        </a:p>
      </dsp:txBody>
      <dsp:txXfrm>
        <a:off x="547998" y="6187"/>
        <a:ext cx="2464211" cy="1478526"/>
      </dsp:txXfrm>
    </dsp:sp>
    <dsp:sp modelId="{6794187C-97A7-4706-90DD-3EE66721FC5D}">
      <dsp:nvSpPr>
        <dsp:cNvPr id="0" name=""/>
        <dsp:cNvSpPr/>
      </dsp:nvSpPr>
      <dsp:spPr>
        <a:xfrm>
          <a:off x="6041389" y="699731"/>
          <a:ext cx="536168" cy="91440"/>
        </a:xfrm>
        <a:custGeom>
          <a:avLst/>
          <a:gdLst/>
          <a:ahLst/>
          <a:cxnLst/>
          <a:rect l="0" t="0" r="0" b="0"/>
          <a:pathLst>
            <a:path>
              <a:moveTo>
                <a:pt x="0" y="45720"/>
              </a:moveTo>
              <a:lnTo>
                <a:pt x="414933" y="45720"/>
              </a:lnTo>
            </a:path>
          </a:pathLst>
        </a:custGeom>
        <a:noFill/>
        <a:ln w="6350" cap="flat" cmpd="sng" algn="ctr">
          <a:solidFill>
            <a:srgbClr val="FFC000">
              <a:shade val="90000"/>
              <a:hueOff val="-73695"/>
              <a:satOff val="0"/>
              <a:lumOff val="4494"/>
              <a:alphaOff val="0"/>
            </a:srgb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solidFill>
              <a:sysClr val="windowText" lastClr="000000">
                <a:hueOff val="0"/>
                <a:satOff val="0"/>
                <a:lumOff val="0"/>
                <a:alphaOff val="0"/>
              </a:sysClr>
            </a:solidFill>
            <a:latin typeface="Calibri" panose="020F0502020204030204"/>
            <a:ea typeface="+mn-ea"/>
            <a:cs typeface="+mn-cs"/>
          </a:endParaRPr>
        </a:p>
      </dsp:txBody>
      <dsp:txXfrm>
        <a:off x="6295304" y="742614"/>
        <a:ext cx="0" cy="0"/>
      </dsp:txXfrm>
    </dsp:sp>
    <dsp:sp modelId="{B4AB7303-49AA-4FAA-BD5E-0445C20AB627}">
      <dsp:nvSpPr>
        <dsp:cNvPr id="0" name=""/>
        <dsp:cNvSpPr/>
      </dsp:nvSpPr>
      <dsp:spPr>
        <a:xfrm>
          <a:off x="3578977" y="6187"/>
          <a:ext cx="2464211" cy="1478526"/>
        </a:xfrm>
        <a:prstGeom prst="rect">
          <a:avLst/>
        </a:prstGeom>
        <a:solidFill>
          <a:srgbClr val="FFC000">
            <a:shade val="80000"/>
            <a:hueOff val="-64160"/>
            <a:satOff val="0"/>
            <a:lumOff val="4234"/>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l-GR" sz="2400" b="1" kern="1200" dirty="0">
              <a:solidFill>
                <a:schemeClr val="bg2"/>
              </a:solidFill>
              <a:latin typeface="Calibri" panose="020F0502020204030204"/>
              <a:ea typeface="+mn-ea"/>
              <a:cs typeface="+mn-cs"/>
            </a:rPr>
            <a:t>Τι είναι ο ‘ενσυνείδητος καταναλωτής’</a:t>
          </a:r>
          <a:endParaRPr lang="en-IE" sz="2100" b="1" kern="1200" dirty="0">
            <a:solidFill>
              <a:schemeClr val="bg2"/>
            </a:solidFill>
            <a:latin typeface="Calibri" panose="020F0502020204030204"/>
            <a:ea typeface="+mn-ea"/>
            <a:cs typeface="+mn-cs"/>
          </a:endParaRPr>
        </a:p>
      </dsp:txBody>
      <dsp:txXfrm>
        <a:off x="3578977" y="6187"/>
        <a:ext cx="2464211" cy="1478526"/>
      </dsp:txXfrm>
    </dsp:sp>
    <dsp:sp modelId="{D246CE1F-C792-4ACF-BB95-7840A4FF529E}">
      <dsp:nvSpPr>
        <dsp:cNvPr id="0" name=""/>
        <dsp:cNvSpPr/>
      </dsp:nvSpPr>
      <dsp:spPr>
        <a:xfrm>
          <a:off x="1780103" y="1482914"/>
          <a:ext cx="6061959" cy="536168"/>
        </a:xfrm>
        <a:custGeom>
          <a:avLst/>
          <a:gdLst/>
          <a:ahLst/>
          <a:cxnLst/>
          <a:rect l="0" t="0" r="0" b="0"/>
          <a:pathLst>
            <a:path>
              <a:moveTo>
                <a:pt x="4765266" y="0"/>
              </a:moveTo>
              <a:lnTo>
                <a:pt x="4765266" y="224566"/>
              </a:lnTo>
              <a:lnTo>
                <a:pt x="0" y="224566"/>
              </a:lnTo>
              <a:lnTo>
                <a:pt x="0" y="414933"/>
              </a:lnTo>
            </a:path>
          </a:pathLst>
        </a:custGeom>
        <a:noFill/>
        <a:ln w="6350" cap="flat" cmpd="sng" algn="ctr">
          <a:solidFill>
            <a:srgbClr val="FFC000">
              <a:shade val="90000"/>
              <a:hueOff val="-147391"/>
              <a:satOff val="0"/>
              <a:lumOff val="8988"/>
              <a:alphaOff val="0"/>
            </a:srgb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solidFill>
              <a:sysClr val="windowText" lastClr="000000">
                <a:hueOff val="0"/>
                <a:satOff val="0"/>
                <a:lumOff val="0"/>
                <a:alphaOff val="0"/>
              </a:sysClr>
            </a:solidFill>
            <a:latin typeface="Calibri" panose="020F0502020204030204"/>
            <a:ea typeface="+mn-ea"/>
            <a:cs typeface="+mn-cs"/>
          </a:endParaRPr>
        </a:p>
      </dsp:txBody>
      <dsp:txXfrm>
        <a:off x="4658873" y="1748162"/>
        <a:ext cx="304419" cy="5673"/>
      </dsp:txXfrm>
    </dsp:sp>
    <dsp:sp modelId="{D69159F9-FBFD-4441-BB4E-AD1275EB703D}">
      <dsp:nvSpPr>
        <dsp:cNvPr id="0" name=""/>
        <dsp:cNvSpPr/>
      </dsp:nvSpPr>
      <dsp:spPr>
        <a:xfrm>
          <a:off x="6609957" y="6187"/>
          <a:ext cx="2464211" cy="1478526"/>
        </a:xfrm>
        <a:prstGeom prst="rect">
          <a:avLst/>
        </a:prstGeo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l-GR" sz="2800" b="1" kern="1200" dirty="0">
              <a:solidFill>
                <a:schemeClr val="bg2"/>
              </a:solidFill>
              <a:latin typeface="Calibri" panose="020F0502020204030204"/>
              <a:ea typeface="+mn-ea"/>
              <a:cs typeface="+mn-cs"/>
            </a:rPr>
            <a:t>Δραστηριότητα</a:t>
          </a:r>
          <a:r>
            <a:rPr lang="en-IE" sz="2800" b="1" kern="1200" dirty="0">
              <a:solidFill>
                <a:schemeClr val="bg2"/>
              </a:solidFill>
              <a:latin typeface="Calibri" panose="020F0502020204030204"/>
              <a:ea typeface="+mn-ea"/>
              <a:cs typeface="+mn-cs"/>
            </a:rPr>
            <a:t> - </a:t>
          </a:r>
          <a:r>
            <a:rPr lang="el-GR" sz="2800" b="1" kern="1200" dirty="0">
              <a:solidFill>
                <a:schemeClr val="bg2"/>
              </a:solidFill>
              <a:latin typeface="Calibri" panose="020F0502020204030204"/>
              <a:ea typeface="+mn-ea"/>
              <a:cs typeface="+mn-cs"/>
            </a:rPr>
            <a:t>Διαφήμιση</a:t>
          </a:r>
          <a:endParaRPr lang="en-IE" sz="2800" b="1" kern="1200" dirty="0">
            <a:solidFill>
              <a:schemeClr val="bg2"/>
            </a:solidFill>
            <a:latin typeface="Calibri" panose="020F0502020204030204"/>
            <a:ea typeface="+mn-ea"/>
            <a:cs typeface="+mn-cs"/>
          </a:endParaRPr>
        </a:p>
      </dsp:txBody>
      <dsp:txXfrm>
        <a:off x="6609957" y="6187"/>
        <a:ext cx="2464211" cy="1478526"/>
      </dsp:txXfrm>
    </dsp:sp>
    <dsp:sp modelId="{8152B08F-7474-403A-B51B-DFCFF864E8A4}">
      <dsp:nvSpPr>
        <dsp:cNvPr id="0" name=""/>
        <dsp:cNvSpPr/>
      </dsp:nvSpPr>
      <dsp:spPr>
        <a:xfrm>
          <a:off x="3010409" y="2745026"/>
          <a:ext cx="536168" cy="91440"/>
        </a:xfrm>
        <a:custGeom>
          <a:avLst/>
          <a:gdLst/>
          <a:ahLst/>
          <a:cxnLst/>
          <a:rect l="0" t="0" r="0" b="0"/>
          <a:pathLst>
            <a:path>
              <a:moveTo>
                <a:pt x="0" y="45720"/>
              </a:moveTo>
              <a:lnTo>
                <a:pt x="536168" y="45720"/>
              </a:lnTo>
            </a:path>
          </a:pathLst>
        </a:custGeom>
        <a:noFill/>
        <a:ln w="9525" cap="flat" cmpd="sng" algn="ctr">
          <a:solidFill>
            <a:schemeClr val="accent4">
              <a:shade val="90000"/>
              <a:hueOff val="-86775"/>
              <a:satOff val="-27102"/>
              <a:lumOff val="1558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3264324" y="2787909"/>
        <a:ext cx="28338" cy="5673"/>
      </dsp:txXfrm>
    </dsp:sp>
    <dsp:sp modelId="{37E08DF1-5426-44F1-8EC0-6912C65F97E8}">
      <dsp:nvSpPr>
        <dsp:cNvPr id="0" name=""/>
        <dsp:cNvSpPr/>
      </dsp:nvSpPr>
      <dsp:spPr>
        <a:xfrm>
          <a:off x="547998" y="2051483"/>
          <a:ext cx="2464211" cy="1478526"/>
        </a:xfrm>
        <a:prstGeom prst="rect">
          <a:avLst/>
        </a:prstGeo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l-GR" sz="2100" b="1" kern="1200" dirty="0">
              <a:solidFill>
                <a:schemeClr val="bg2"/>
              </a:solidFill>
              <a:latin typeface="Calibri" panose="020F0502020204030204"/>
              <a:ea typeface="+mn-ea"/>
              <a:cs typeface="+mn-cs"/>
            </a:rPr>
            <a:t>Διάλειμμα</a:t>
          </a:r>
          <a:endParaRPr lang="en-IE" sz="2100" b="1" kern="1200" dirty="0">
            <a:solidFill>
              <a:schemeClr val="bg2"/>
            </a:solidFill>
            <a:latin typeface="Calibri" panose="020F0502020204030204"/>
            <a:ea typeface="+mn-ea"/>
            <a:cs typeface="+mn-cs"/>
          </a:endParaRPr>
        </a:p>
      </dsp:txBody>
      <dsp:txXfrm>
        <a:off x="547998" y="2051483"/>
        <a:ext cx="2464211" cy="1478526"/>
      </dsp:txXfrm>
    </dsp:sp>
    <dsp:sp modelId="{CEA3A6A4-5B3C-4ABA-BEE6-6360BB6A7F54}">
      <dsp:nvSpPr>
        <dsp:cNvPr id="0" name=""/>
        <dsp:cNvSpPr/>
      </dsp:nvSpPr>
      <dsp:spPr>
        <a:xfrm>
          <a:off x="6041389" y="2745026"/>
          <a:ext cx="536168" cy="91440"/>
        </a:xfrm>
        <a:custGeom>
          <a:avLst/>
          <a:gdLst/>
          <a:ahLst/>
          <a:cxnLst/>
          <a:rect l="0" t="0" r="0" b="0"/>
          <a:pathLst>
            <a:path>
              <a:moveTo>
                <a:pt x="0" y="45720"/>
              </a:moveTo>
              <a:lnTo>
                <a:pt x="536168" y="45720"/>
              </a:lnTo>
            </a:path>
          </a:pathLst>
        </a:custGeom>
        <a:noFill/>
        <a:ln w="9525" cap="flat" cmpd="sng" algn="ctr">
          <a:solidFill>
            <a:schemeClr val="accent4">
              <a:shade val="90000"/>
              <a:hueOff val="-115700"/>
              <a:satOff val="-36136"/>
              <a:lumOff val="2077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6295304" y="2787909"/>
        <a:ext cx="28338" cy="5673"/>
      </dsp:txXfrm>
    </dsp:sp>
    <dsp:sp modelId="{FDD91F6A-B573-4538-9743-9F7F716ED6C3}">
      <dsp:nvSpPr>
        <dsp:cNvPr id="0" name=""/>
        <dsp:cNvSpPr/>
      </dsp:nvSpPr>
      <dsp:spPr>
        <a:xfrm>
          <a:off x="3578977" y="2051483"/>
          <a:ext cx="2464211" cy="1478526"/>
        </a:xfrm>
        <a:prstGeom prst="rect">
          <a:avLst/>
        </a:prstGeo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l-GR" sz="2000" b="1" kern="1200" dirty="0">
              <a:solidFill>
                <a:schemeClr val="bg2"/>
              </a:solidFill>
              <a:latin typeface="Calibri" panose="020F0502020204030204"/>
              <a:ea typeface="+mn-ea"/>
              <a:cs typeface="+mn-cs"/>
            </a:rPr>
            <a:t>Διαφήμιση και τα κόμικς</a:t>
          </a:r>
          <a:r>
            <a:rPr lang="en-IE" sz="2000" b="1" kern="1200" dirty="0">
              <a:solidFill>
                <a:schemeClr val="bg2"/>
              </a:solidFill>
              <a:latin typeface="Calibri" panose="020F0502020204030204"/>
              <a:ea typeface="+mn-ea"/>
              <a:cs typeface="+mn-cs"/>
            </a:rPr>
            <a:t> Money Matters</a:t>
          </a:r>
        </a:p>
      </dsp:txBody>
      <dsp:txXfrm>
        <a:off x="3578977" y="2051483"/>
        <a:ext cx="2464211" cy="1478526"/>
      </dsp:txXfrm>
    </dsp:sp>
    <dsp:sp modelId="{F6CBE4F9-1791-4E94-A9E8-23A6C0BF4A8B}">
      <dsp:nvSpPr>
        <dsp:cNvPr id="0" name=""/>
        <dsp:cNvSpPr/>
      </dsp:nvSpPr>
      <dsp:spPr>
        <a:xfrm>
          <a:off x="1780103" y="3528209"/>
          <a:ext cx="6061959" cy="536168"/>
        </a:xfrm>
        <a:custGeom>
          <a:avLst/>
          <a:gdLst/>
          <a:ahLst/>
          <a:cxnLst/>
          <a:rect l="0" t="0" r="0" b="0"/>
          <a:pathLst>
            <a:path>
              <a:moveTo>
                <a:pt x="6061959" y="0"/>
              </a:moveTo>
              <a:lnTo>
                <a:pt x="6061959" y="285184"/>
              </a:lnTo>
              <a:lnTo>
                <a:pt x="0" y="285184"/>
              </a:lnTo>
              <a:lnTo>
                <a:pt x="0" y="536168"/>
              </a:lnTo>
            </a:path>
          </a:pathLst>
        </a:custGeom>
        <a:noFill/>
        <a:ln w="9525" cap="flat" cmpd="sng" algn="ctr">
          <a:solidFill>
            <a:schemeClr val="accent4">
              <a:shade val="90000"/>
              <a:hueOff val="-144625"/>
              <a:satOff val="-45170"/>
              <a:lumOff val="2596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4658873" y="3793457"/>
        <a:ext cx="304419" cy="5673"/>
      </dsp:txXfrm>
    </dsp:sp>
    <dsp:sp modelId="{431D6F10-E6B6-438A-A284-25F7B35078B0}">
      <dsp:nvSpPr>
        <dsp:cNvPr id="0" name=""/>
        <dsp:cNvSpPr/>
      </dsp:nvSpPr>
      <dsp:spPr>
        <a:xfrm>
          <a:off x="6609957" y="2051483"/>
          <a:ext cx="2464211" cy="1478526"/>
        </a:xfrm>
        <a:prstGeom prst="rect">
          <a:avLst/>
        </a:prstGeo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l-GR" sz="2800" b="1" kern="1200" dirty="0">
              <a:solidFill>
                <a:schemeClr val="bg2"/>
              </a:solidFill>
              <a:latin typeface="Calibri" panose="020F0502020204030204"/>
              <a:ea typeface="+mn-ea"/>
              <a:cs typeface="+mn-cs"/>
            </a:rPr>
            <a:t>Η ψυχολογία του χρώματος</a:t>
          </a:r>
          <a:r>
            <a:rPr lang="en-IE" sz="2800" b="1" kern="1200" dirty="0">
              <a:solidFill>
                <a:schemeClr val="bg2"/>
              </a:solidFill>
              <a:latin typeface="Calibri" panose="020F0502020204030204"/>
              <a:ea typeface="+mn-ea"/>
              <a:cs typeface="+mn-cs"/>
            </a:rPr>
            <a:t> </a:t>
          </a:r>
        </a:p>
      </dsp:txBody>
      <dsp:txXfrm>
        <a:off x="6609957" y="2051483"/>
        <a:ext cx="2464211" cy="1478526"/>
      </dsp:txXfrm>
    </dsp:sp>
    <dsp:sp modelId="{E6445661-36FB-44BE-B3DF-61BF0FC4D79E}">
      <dsp:nvSpPr>
        <dsp:cNvPr id="0" name=""/>
        <dsp:cNvSpPr/>
      </dsp:nvSpPr>
      <dsp:spPr>
        <a:xfrm>
          <a:off x="3010409" y="4790321"/>
          <a:ext cx="536168" cy="91440"/>
        </a:xfrm>
        <a:custGeom>
          <a:avLst/>
          <a:gdLst/>
          <a:ahLst/>
          <a:cxnLst/>
          <a:rect l="0" t="0" r="0" b="0"/>
          <a:pathLst>
            <a:path>
              <a:moveTo>
                <a:pt x="0" y="45720"/>
              </a:moveTo>
              <a:lnTo>
                <a:pt x="536168" y="45720"/>
              </a:lnTo>
            </a:path>
          </a:pathLst>
        </a:custGeom>
        <a:noFill/>
        <a:ln w="9525" cap="flat" cmpd="sng" algn="ctr">
          <a:solidFill>
            <a:schemeClr val="accent4">
              <a:shade val="90000"/>
              <a:hueOff val="-173549"/>
              <a:satOff val="-54204"/>
              <a:lumOff val="3116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3264324" y="4833205"/>
        <a:ext cx="28338" cy="5673"/>
      </dsp:txXfrm>
    </dsp:sp>
    <dsp:sp modelId="{EAE017C1-4178-4CEE-9EFC-F0901777FE69}">
      <dsp:nvSpPr>
        <dsp:cNvPr id="0" name=""/>
        <dsp:cNvSpPr/>
      </dsp:nvSpPr>
      <dsp:spPr>
        <a:xfrm>
          <a:off x="547998" y="4096778"/>
          <a:ext cx="2464211" cy="1478526"/>
        </a:xfrm>
        <a:prstGeom prst="rect">
          <a:avLst/>
        </a:prstGeo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l-GR" sz="2000" b="1" kern="1200" dirty="0">
              <a:solidFill>
                <a:schemeClr val="bg2"/>
              </a:solidFill>
              <a:latin typeface="Calibri" panose="020F0502020204030204"/>
              <a:ea typeface="+mn-ea"/>
              <a:cs typeface="+mn-cs"/>
            </a:rPr>
            <a:t>Πόροι </a:t>
          </a:r>
          <a:r>
            <a:rPr lang="en-IE" sz="2000" b="1" kern="1200" dirty="0">
              <a:solidFill>
                <a:schemeClr val="bg2"/>
              </a:solidFill>
              <a:latin typeface="Calibri" panose="020F0502020204030204"/>
              <a:ea typeface="+mn-ea"/>
              <a:cs typeface="+mn-cs"/>
            </a:rPr>
            <a:t>Money Matters</a:t>
          </a:r>
          <a:r>
            <a:rPr lang="el-GR" sz="2000" b="1" kern="1200" dirty="0">
              <a:solidFill>
                <a:schemeClr val="bg2"/>
              </a:solidFill>
              <a:latin typeface="Calibri" panose="020F0502020204030204"/>
              <a:ea typeface="+mn-ea"/>
              <a:cs typeface="+mn-cs"/>
            </a:rPr>
            <a:t>:</a:t>
          </a:r>
          <a:r>
            <a:rPr lang="en-IE" sz="2000" b="1" kern="1200" dirty="0">
              <a:solidFill>
                <a:schemeClr val="bg2"/>
              </a:solidFill>
              <a:latin typeface="Calibri" panose="020F0502020204030204"/>
              <a:ea typeface="+mn-ea"/>
              <a:cs typeface="+mn-cs"/>
            </a:rPr>
            <a:t> </a:t>
          </a:r>
          <a:r>
            <a:rPr lang="el-GR" sz="2000" b="1" kern="1200" dirty="0">
              <a:solidFill>
                <a:schemeClr val="bg2"/>
              </a:solidFill>
              <a:latin typeface="Calibri" panose="020F0502020204030204"/>
              <a:ea typeface="+mn-ea"/>
              <a:cs typeface="+mn-cs"/>
            </a:rPr>
            <a:t>Απόδραση από τη ζούγκλα των χρημάτων</a:t>
          </a:r>
          <a:endParaRPr lang="en-IE" sz="2000" b="1" kern="1200" dirty="0">
            <a:solidFill>
              <a:schemeClr val="bg2"/>
            </a:solidFill>
            <a:latin typeface="Calibri" panose="020F0502020204030204"/>
            <a:ea typeface="+mn-ea"/>
            <a:cs typeface="+mn-cs"/>
          </a:endParaRPr>
        </a:p>
      </dsp:txBody>
      <dsp:txXfrm>
        <a:off x="547998" y="4096778"/>
        <a:ext cx="2464211" cy="1478526"/>
      </dsp:txXfrm>
    </dsp:sp>
    <dsp:sp modelId="{57C26D44-EF6E-4ACE-9BF4-68C39B8DFCAF}">
      <dsp:nvSpPr>
        <dsp:cNvPr id="0" name=""/>
        <dsp:cNvSpPr/>
      </dsp:nvSpPr>
      <dsp:spPr>
        <a:xfrm>
          <a:off x="6041389" y="4790321"/>
          <a:ext cx="536168" cy="91440"/>
        </a:xfrm>
        <a:custGeom>
          <a:avLst/>
          <a:gdLst/>
          <a:ahLst/>
          <a:cxnLst/>
          <a:rect l="0" t="0" r="0" b="0"/>
          <a:pathLst>
            <a:path>
              <a:moveTo>
                <a:pt x="0" y="45720"/>
              </a:moveTo>
              <a:lnTo>
                <a:pt x="536168" y="45720"/>
              </a:lnTo>
            </a:path>
          </a:pathLst>
        </a:custGeom>
        <a:noFill/>
        <a:ln w="9525" cap="flat" cmpd="sng" algn="ctr">
          <a:solidFill>
            <a:schemeClr val="accent4">
              <a:shade val="90000"/>
              <a:hueOff val="-202474"/>
              <a:satOff val="-63238"/>
              <a:lumOff val="3635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6295304" y="4833205"/>
        <a:ext cx="28338" cy="5673"/>
      </dsp:txXfrm>
    </dsp:sp>
    <dsp:sp modelId="{ADE51109-721B-4561-996A-06D0C5901733}">
      <dsp:nvSpPr>
        <dsp:cNvPr id="0" name=""/>
        <dsp:cNvSpPr/>
      </dsp:nvSpPr>
      <dsp:spPr>
        <a:xfrm>
          <a:off x="3578977" y="4096778"/>
          <a:ext cx="2464211" cy="1478526"/>
        </a:xfrm>
        <a:prstGeom prst="rect">
          <a:avLst/>
        </a:prstGeo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l-GR" sz="2000" b="1" kern="1200" dirty="0">
              <a:solidFill>
                <a:schemeClr val="bg2"/>
              </a:solidFill>
              <a:latin typeface="Calibri" panose="020F0502020204030204"/>
              <a:ea typeface="+mn-ea"/>
              <a:cs typeface="+mn-cs"/>
            </a:rPr>
            <a:t>Πόροι </a:t>
          </a:r>
          <a:r>
            <a:rPr lang="en-IE" sz="2000" b="1" kern="1200" dirty="0">
              <a:solidFill>
                <a:schemeClr val="bg2"/>
              </a:solidFill>
              <a:latin typeface="Calibri" panose="020F0502020204030204"/>
              <a:ea typeface="+mn-ea"/>
              <a:cs typeface="+mn-cs"/>
            </a:rPr>
            <a:t>Money Matters </a:t>
          </a:r>
          <a:r>
            <a:rPr lang="el-GR" sz="2000" b="1" kern="1200" dirty="0">
              <a:solidFill>
                <a:schemeClr val="bg2"/>
              </a:solidFill>
              <a:latin typeface="Calibri" panose="020F0502020204030204"/>
              <a:ea typeface="+mn-ea"/>
              <a:cs typeface="+mn-cs"/>
            </a:rPr>
            <a:t>και η Κυκλική Οικονομία</a:t>
          </a:r>
          <a:r>
            <a:rPr lang="en-IE" sz="2000" b="1" kern="1200" dirty="0">
              <a:solidFill>
                <a:schemeClr val="bg2"/>
              </a:solidFill>
              <a:latin typeface="Calibri" panose="020F0502020204030204"/>
              <a:ea typeface="+mn-ea"/>
              <a:cs typeface="+mn-cs"/>
            </a:rPr>
            <a:t> </a:t>
          </a:r>
        </a:p>
      </dsp:txBody>
      <dsp:txXfrm>
        <a:off x="3578977" y="4096778"/>
        <a:ext cx="2464211" cy="1478526"/>
      </dsp:txXfrm>
    </dsp:sp>
    <dsp:sp modelId="{3CD50814-C781-4743-984F-D22A66245A35}">
      <dsp:nvSpPr>
        <dsp:cNvPr id="0" name=""/>
        <dsp:cNvSpPr/>
      </dsp:nvSpPr>
      <dsp:spPr>
        <a:xfrm>
          <a:off x="6609957" y="4096778"/>
          <a:ext cx="2464211" cy="1478526"/>
        </a:xfrm>
        <a:prstGeom prst="rect">
          <a:avLst/>
        </a:prstGeo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l-GR" sz="3600" b="1" kern="1200" dirty="0">
              <a:solidFill>
                <a:schemeClr val="bg2"/>
              </a:solidFill>
              <a:latin typeface="Calibri" panose="020F0502020204030204"/>
              <a:ea typeface="+mn-ea"/>
              <a:cs typeface="+mn-cs"/>
            </a:rPr>
            <a:t>Τέλος</a:t>
          </a:r>
          <a:r>
            <a:rPr lang="en-IE" sz="2100" kern="1200" dirty="0">
              <a:solidFill>
                <a:sysClr val="window" lastClr="FFFFFF"/>
              </a:solidFill>
              <a:latin typeface="Calibri" panose="020F0502020204030204"/>
              <a:ea typeface="+mn-ea"/>
              <a:cs typeface="+mn-cs"/>
            </a:rPr>
            <a:t> </a:t>
          </a:r>
        </a:p>
      </dsp:txBody>
      <dsp:txXfrm>
        <a:off x="6609957" y="4096778"/>
        <a:ext cx="2464211" cy="1478526"/>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I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 name="Google Shape;4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 name="Google Shape;4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9" name="Google Shape;11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15</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4" name="Google Shape;14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16</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t> </a:t>
            </a:r>
            <a:endParaRPr/>
          </a:p>
        </p:txBody>
      </p:sp>
      <p:sp>
        <p:nvSpPr>
          <p:cNvPr id="181" name="Google Shape;18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20</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1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t> </a:t>
            </a:r>
            <a:endParaRPr/>
          </a:p>
        </p:txBody>
      </p:sp>
      <p:sp>
        <p:nvSpPr>
          <p:cNvPr id="189" name="Google Shape;18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23</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1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1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 name="Google Shape;5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2</a:t>
            </a:fld>
            <a:endParaRPr/>
          </a:p>
        </p:txBody>
      </p:sp>
    </p:spTree>
    <p:extLst>
      <p:ext uri="{BB962C8B-B14F-4D97-AF65-F5344CB8AC3E}">
        <p14:creationId xmlns:p14="http://schemas.microsoft.com/office/powerpoint/2010/main" val="2538340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 name="Google Shape;5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t> </a:t>
            </a:r>
            <a:endParaRPr/>
          </a:p>
        </p:txBody>
      </p:sp>
      <p:sp>
        <p:nvSpPr>
          <p:cNvPr id="62" name="Google Shape;6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t> </a:t>
            </a:r>
            <a:endParaRPr/>
          </a:p>
        </p:txBody>
      </p:sp>
      <p:sp>
        <p:nvSpPr>
          <p:cNvPr id="99" name="Google Shape;9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91" name="Google Shape;19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13</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d cover">
  <p:cSld name="End cover">
    <p:spTree>
      <p:nvGrpSpPr>
        <p:cNvPr id="1" name="Shape 11"/>
        <p:cNvGrpSpPr/>
        <p:nvPr/>
      </p:nvGrpSpPr>
      <p:grpSpPr>
        <a:xfrm>
          <a:off x="0" y="0"/>
          <a:ext cx="0" cy="0"/>
          <a:chOff x="0" y="0"/>
          <a:chExt cx="0" cy="0"/>
        </a:xfrm>
      </p:grpSpPr>
      <p:sp>
        <p:nvSpPr>
          <p:cNvPr id="12" name="Google Shape;12;p22"/>
          <p:cNvSpPr/>
          <p:nvPr/>
        </p:nvSpPr>
        <p:spPr>
          <a:xfrm>
            <a:off x="-67969" y="-254000"/>
            <a:ext cx="13691032" cy="7759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spcBef>
                <a:spcPts val="0"/>
              </a:spcBef>
              <a:spcAft>
                <a:spcPts val="0"/>
              </a:spcAft>
              <a:buNone/>
            </a:pPr>
            <a:endParaRPr sz="1478" b="0" i="0" u="none" strike="noStrike" cap="none">
              <a:solidFill>
                <a:schemeClr val="lt1"/>
              </a:solidFill>
              <a:latin typeface="Calibri"/>
              <a:ea typeface="Calibri"/>
              <a:cs typeface="Calibri"/>
              <a:sym typeface="Calibri"/>
            </a:endParaRPr>
          </a:p>
        </p:txBody>
      </p:sp>
      <p:sp>
        <p:nvSpPr>
          <p:cNvPr id="13" name="Google Shape;13;p22"/>
          <p:cNvSpPr txBox="1">
            <a:spLocks noGrp="1"/>
          </p:cNvSpPr>
          <p:nvPr>
            <p:ph type="ctrTitle"/>
          </p:nvPr>
        </p:nvSpPr>
        <p:spPr>
          <a:xfrm>
            <a:off x="310399" y="2955190"/>
            <a:ext cx="6107071" cy="1060949"/>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4" name="Google Shape;14;p22"/>
          <p:cNvGrpSpPr/>
          <p:nvPr/>
        </p:nvGrpSpPr>
        <p:grpSpPr>
          <a:xfrm>
            <a:off x="309367" y="6493935"/>
            <a:ext cx="6399441" cy="923330"/>
            <a:chOff x="309367" y="6493935"/>
            <a:chExt cx="6399441" cy="923330"/>
          </a:xfrm>
        </p:grpSpPr>
        <p:sp>
          <p:nvSpPr>
            <p:cNvPr id="15" name="Google Shape;15;p22"/>
            <p:cNvSpPr txBox="1"/>
            <p:nvPr/>
          </p:nvSpPr>
          <p:spPr>
            <a:xfrm>
              <a:off x="2070100" y="6493935"/>
              <a:ext cx="4638708" cy="9233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en-IE" sz="1200" b="0" i="0" u="none" strike="noStrike" cap="non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2020-1-UK01-KA204-079048]</a:t>
              </a:r>
              <a:endParaRPr sz="1200" b="0" i="0" u="none" strike="noStrike" cap="none">
                <a:solidFill>
                  <a:schemeClr val="dk1"/>
                </a:solidFill>
                <a:latin typeface="Calibri"/>
                <a:ea typeface="Calibri"/>
                <a:cs typeface="Calibri"/>
                <a:sym typeface="Calibri"/>
              </a:endParaRPr>
            </a:p>
          </p:txBody>
        </p:sp>
        <p:pic>
          <p:nvPicPr>
            <p:cNvPr id="16" name="Google Shape;16;p22"/>
            <p:cNvPicPr preferRelativeResize="0"/>
            <p:nvPr/>
          </p:nvPicPr>
          <p:blipFill rotWithShape="1">
            <a:blip r:embed="rId2">
              <a:alphaModFix/>
            </a:blip>
            <a:srcRect/>
            <a:stretch/>
          </p:blipFill>
          <p:spPr>
            <a:xfrm>
              <a:off x="309367" y="6778845"/>
              <a:ext cx="1471307" cy="304544"/>
            </a:xfrm>
            <a:prstGeom prst="rect">
              <a:avLst/>
            </a:prstGeom>
            <a:noFill/>
            <a:ln>
              <a:noFill/>
            </a:ln>
          </p:spPr>
        </p:pic>
      </p:grpSp>
      <p:pic>
        <p:nvPicPr>
          <p:cNvPr id="17" name="Google Shape;17;p22"/>
          <p:cNvPicPr preferRelativeResize="0"/>
          <p:nvPr/>
        </p:nvPicPr>
        <p:blipFill rotWithShape="1">
          <a:blip r:embed="rId3">
            <a:alphaModFix/>
          </a:blip>
          <a:srcRect/>
          <a:stretch/>
        </p:blipFill>
        <p:spPr>
          <a:xfrm>
            <a:off x="465786" y="637418"/>
            <a:ext cx="2782951" cy="1259537"/>
          </a:xfrm>
          <a:prstGeom prst="rect">
            <a:avLst/>
          </a:prstGeom>
          <a:noFill/>
          <a:ln>
            <a:noFill/>
          </a:ln>
        </p:spPr>
      </p:pic>
      <p:pic>
        <p:nvPicPr>
          <p:cNvPr id="18" name="Google Shape;18;p22"/>
          <p:cNvPicPr preferRelativeResize="0"/>
          <p:nvPr/>
        </p:nvPicPr>
        <p:blipFill rotWithShape="1">
          <a:blip r:embed="rId4">
            <a:alphaModFix/>
          </a:blip>
          <a:srcRect/>
          <a:stretch/>
        </p:blipFill>
        <p:spPr>
          <a:xfrm>
            <a:off x="6998234" y="2675313"/>
            <a:ext cx="6624829" cy="483038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ubtitle Content - 2col">
  <p:cSld name="Title Subtitle Content - 2col">
    <p:spTree>
      <p:nvGrpSpPr>
        <p:cNvPr id="1" name="Shape 21"/>
        <p:cNvGrpSpPr/>
        <p:nvPr/>
      </p:nvGrpSpPr>
      <p:grpSpPr>
        <a:xfrm>
          <a:off x="0" y="0"/>
          <a:ext cx="0" cy="0"/>
          <a:chOff x="0" y="0"/>
          <a:chExt cx="0" cy="0"/>
        </a:xfrm>
      </p:grpSpPr>
      <p:sp>
        <p:nvSpPr>
          <p:cNvPr id="22" name="Google Shape;22;p23"/>
          <p:cNvSpPr txBox="1">
            <a:spLocks noGrp="1"/>
          </p:cNvSpPr>
          <p:nvPr>
            <p:ph type="body" idx="1"/>
          </p:nvPr>
        </p:nvSpPr>
        <p:spPr>
          <a:xfrm>
            <a:off x="500063" y="1466850"/>
            <a:ext cx="12331541" cy="5538475"/>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100000"/>
              </a:lnSpc>
              <a:spcBef>
                <a:spcPts val="0"/>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600"/>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23" name="Google Shape;23;p23"/>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ubtitle Content - 2col">
  <p:cSld name="1_Title Subtitle Content - 2col">
    <p:spTree>
      <p:nvGrpSpPr>
        <p:cNvPr id="1" name="Shape 24"/>
        <p:cNvGrpSpPr/>
        <p:nvPr/>
      </p:nvGrpSpPr>
      <p:grpSpPr>
        <a:xfrm>
          <a:off x="0" y="0"/>
          <a:ext cx="0" cy="0"/>
          <a:chOff x="0" y="0"/>
          <a:chExt cx="0" cy="0"/>
        </a:xfrm>
      </p:grpSpPr>
      <p:sp>
        <p:nvSpPr>
          <p:cNvPr id="25" name="Google Shape;25;p24"/>
          <p:cNvSpPr txBox="1">
            <a:spLocks noGrp="1"/>
          </p:cNvSpPr>
          <p:nvPr>
            <p:ph type="body" idx="1"/>
          </p:nvPr>
        </p:nvSpPr>
        <p:spPr>
          <a:xfrm>
            <a:off x="500064" y="1984375"/>
            <a:ext cx="12331402" cy="5129444"/>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100000"/>
              </a:lnSpc>
              <a:spcBef>
                <a:spcPts val="0"/>
              </a:spcBef>
              <a:spcAft>
                <a:spcPts val="0"/>
              </a:spcAft>
              <a:buClr>
                <a:schemeClr val="accent4"/>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600"/>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26" name="Google Shape;26;p24"/>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4"/>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lvl1pPr marL="457200" marR="0" lvl="0" indent="-228600" algn="just" rtl="0">
              <a:lnSpc>
                <a:spcPct val="90000"/>
              </a:lnSpc>
              <a:spcBef>
                <a:spcPts val="1094"/>
              </a:spcBef>
              <a:spcAft>
                <a:spcPts val="0"/>
              </a:spcAft>
              <a:buClr>
                <a:schemeClr val="lt2"/>
              </a:buClr>
              <a:buSzPts val="2400"/>
              <a:buFont typeface="Arial"/>
              <a:buNone/>
              <a:defRPr sz="2400" b="1" i="1" u="none" strike="noStrike" cap="none">
                <a:solidFill>
                  <a:schemeClr val="lt2"/>
                </a:solidFill>
                <a:latin typeface="Calibri"/>
                <a:ea typeface="Calibri"/>
                <a:cs typeface="Calibri"/>
                <a:sym typeface="Calibri"/>
              </a:defRPr>
            </a:lvl1pPr>
            <a:lvl2pPr marL="914400" marR="0" lvl="1" indent="-395287" algn="l" rtl="0">
              <a:lnSpc>
                <a:spcPct val="90000"/>
              </a:lnSpc>
              <a:spcBef>
                <a:spcPts val="547"/>
              </a:spcBef>
              <a:spcAft>
                <a:spcPts val="0"/>
              </a:spcAft>
              <a:buClr>
                <a:schemeClr val="dk1"/>
              </a:buClr>
              <a:buSzPts val="2625"/>
              <a:buFont typeface="Arial"/>
              <a:buChar char="•"/>
              <a:defRPr sz="2625" b="0" i="0" u="none" strike="noStrike" cap="none">
                <a:solidFill>
                  <a:schemeClr val="dk1"/>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1"/>
              </a:buClr>
              <a:buSzPts val="2188"/>
              <a:buFont typeface="Arial"/>
              <a:buChar char="•"/>
              <a:defRPr sz="2188" b="0" i="0" u="none" strike="noStrike" cap="none">
                <a:solidFill>
                  <a:schemeClr val="dk1"/>
                </a:solidFill>
                <a:latin typeface="Calibri"/>
                <a:ea typeface="Calibri"/>
                <a:cs typeface="Calibri"/>
                <a:sym typeface="Calibri"/>
              </a:defRPr>
            </a:lvl3pPr>
            <a:lvl4pPr marL="1828800" marR="0" lvl="3"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4pPr>
            <a:lvl5pPr marL="2286000" marR="0" lvl="4"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ubtitle Text - 1col">
  <p:cSld name="Title Subtitle Text - 1col">
    <p:spTree>
      <p:nvGrpSpPr>
        <p:cNvPr id="1" name="Shape 28"/>
        <p:cNvGrpSpPr/>
        <p:nvPr/>
      </p:nvGrpSpPr>
      <p:grpSpPr>
        <a:xfrm>
          <a:off x="0" y="0"/>
          <a:ext cx="0" cy="0"/>
          <a:chOff x="0" y="0"/>
          <a:chExt cx="0" cy="0"/>
        </a:xfrm>
      </p:grpSpPr>
      <p:sp>
        <p:nvSpPr>
          <p:cNvPr id="29" name="Google Shape;29;p25"/>
          <p:cNvSpPr txBox="1">
            <a:spLocks noGrp="1"/>
          </p:cNvSpPr>
          <p:nvPr>
            <p:ph type="body" idx="1"/>
          </p:nvPr>
        </p:nvSpPr>
        <p:spPr>
          <a:xfrm>
            <a:off x="500064" y="1981200"/>
            <a:ext cx="6042422" cy="5121418"/>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0" name="Google Shape;30;p25"/>
          <p:cNvSpPr txBox="1">
            <a:spLocks noGrp="1"/>
          </p:cNvSpPr>
          <p:nvPr>
            <p:ph type="body" idx="2"/>
          </p:nvPr>
        </p:nvSpPr>
        <p:spPr>
          <a:xfrm>
            <a:off x="6789183" y="1981200"/>
            <a:ext cx="6042422" cy="5121418"/>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1" name="Google Shape;31;p25"/>
          <p:cNvSpPr txBox="1">
            <a:spLocks noGrp="1"/>
          </p:cNvSpPr>
          <p:nvPr>
            <p:ph type="body" idx="3"/>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lvl1pPr marL="457200" marR="0" lvl="0" indent="-228600" algn="just" rtl="0">
              <a:lnSpc>
                <a:spcPct val="90000"/>
              </a:lnSpc>
              <a:spcBef>
                <a:spcPts val="1094"/>
              </a:spcBef>
              <a:spcAft>
                <a:spcPts val="0"/>
              </a:spcAft>
              <a:buClr>
                <a:schemeClr val="lt2"/>
              </a:buClr>
              <a:buSzPts val="2400"/>
              <a:buFont typeface="Arial"/>
              <a:buNone/>
              <a:defRPr sz="2400" b="1" i="1" u="none" strike="noStrike" cap="none">
                <a:solidFill>
                  <a:schemeClr val="lt2"/>
                </a:solidFill>
                <a:latin typeface="Calibri"/>
                <a:ea typeface="Calibri"/>
                <a:cs typeface="Calibri"/>
                <a:sym typeface="Calibri"/>
              </a:defRPr>
            </a:lvl1pPr>
            <a:lvl2pPr marL="914400" marR="0" lvl="1" indent="-395287" algn="l" rtl="0">
              <a:lnSpc>
                <a:spcPct val="90000"/>
              </a:lnSpc>
              <a:spcBef>
                <a:spcPts val="547"/>
              </a:spcBef>
              <a:spcAft>
                <a:spcPts val="0"/>
              </a:spcAft>
              <a:buClr>
                <a:schemeClr val="dk1"/>
              </a:buClr>
              <a:buSzPts val="2625"/>
              <a:buFont typeface="Arial"/>
              <a:buChar char="•"/>
              <a:defRPr sz="2625" b="0" i="0" u="none" strike="noStrike" cap="none">
                <a:solidFill>
                  <a:schemeClr val="dk1"/>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1"/>
              </a:buClr>
              <a:buSzPts val="2188"/>
              <a:buFont typeface="Arial"/>
              <a:buChar char="•"/>
              <a:defRPr sz="2188" b="0" i="0" u="none" strike="noStrike" cap="none">
                <a:solidFill>
                  <a:schemeClr val="dk1"/>
                </a:solidFill>
                <a:latin typeface="Calibri"/>
                <a:ea typeface="Calibri"/>
                <a:cs typeface="Calibri"/>
                <a:sym typeface="Calibri"/>
              </a:defRPr>
            </a:lvl3pPr>
            <a:lvl4pPr marL="1828800" marR="0" lvl="3"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4pPr>
            <a:lvl5pPr marL="2286000" marR="0" lvl="4"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2" name="Google Shape;32;p25"/>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Content - 2col">
  <p:cSld name="Title Content - 2col">
    <p:spTree>
      <p:nvGrpSpPr>
        <p:cNvPr id="1" name="Shape 33"/>
        <p:cNvGrpSpPr/>
        <p:nvPr/>
      </p:nvGrpSpPr>
      <p:grpSpPr>
        <a:xfrm>
          <a:off x="0" y="0"/>
          <a:ext cx="0" cy="0"/>
          <a:chOff x="0" y="0"/>
          <a:chExt cx="0" cy="0"/>
        </a:xfrm>
      </p:grpSpPr>
      <p:sp>
        <p:nvSpPr>
          <p:cNvPr id="34" name="Google Shape;34;p26"/>
          <p:cNvSpPr txBox="1">
            <a:spLocks noGrp="1"/>
          </p:cNvSpPr>
          <p:nvPr>
            <p:ph type="body" idx="1"/>
          </p:nvPr>
        </p:nvSpPr>
        <p:spPr>
          <a:xfrm>
            <a:off x="500064" y="1514474"/>
            <a:ext cx="6042422" cy="5588141"/>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5" name="Google Shape;35;p26"/>
          <p:cNvSpPr txBox="1">
            <a:spLocks noGrp="1"/>
          </p:cNvSpPr>
          <p:nvPr>
            <p:ph type="body" idx="2"/>
          </p:nvPr>
        </p:nvSpPr>
        <p:spPr>
          <a:xfrm>
            <a:off x="6789183" y="1514474"/>
            <a:ext cx="6042422" cy="5588141"/>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6" name="Google Shape;36;p26"/>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d cover">
  <p:cSld name="End cover">
    <p:spTree>
      <p:nvGrpSpPr>
        <p:cNvPr id="1" name="Shape 37"/>
        <p:cNvGrpSpPr/>
        <p:nvPr/>
      </p:nvGrpSpPr>
      <p:grpSpPr>
        <a:xfrm>
          <a:off x="0" y="0"/>
          <a:ext cx="0" cy="0"/>
          <a:chOff x="0" y="0"/>
          <a:chExt cx="0" cy="0"/>
        </a:xfrm>
      </p:grpSpPr>
      <p:sp>
        <p:nvSpPr>
          <p:cNvPr id="38" name="Google Shape;38;p21"/>
          <p:cNvSpPr/>
          <p:nvPr/>
        </p:nvSpPr>
        <p:spPr>
          <a:xfrm>
            <a:off x="-67969" y="-254000"/>
            <a:ext cx="13691032" cy="7759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spcBef>
                <a:spcPts val="0"/>
              </a:spcBef>
              <a:spcAft>
                <a:spcPts val="0"/>
              </a:spcAft>
              <a:buNone/>
            </a:pPr>
            <a:endParaRPr sz="1478">
              <a:solidFill>
                <a:schemeClr val="lt1"/>
              </a:solidFill>
              <a:latin typeface="Calibri"/>
              <a:ea typeface="Calibri"/>
              <a:cs typeface="Calibri"/>
              <a:sym typeface="Calibri"/>
            </a:endParaRPr>
          </a:p>
        </p:txBody>
      </p:sp>
      <p:sp>
        <p:nvSpPr>
          <p:cNvPr id="39" name="Google Shape;39;p21"/>
          <p:cNvSpPr txBox="1">
            <a:spLocks noGrp="1"/>
          </p:cNvSpPr>
          <p:nvPr>
            <p:ph type="ctrTitle"/>
          </p:nvPr>
        </p:nvSpPr>
        <p:spPr>
          <a:xfrm>
            <a:off x="310399" y="2955190"/>
            <a:ext cx="6107071" cy="1060949"/>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40" name="Google Shape;40;p21"/>
          <p:cNvGrpSpPr/>
          <p:nvPr/>
        </p:nvGrpSpPr>
        <p:grpSpPr>
          <a:xfrm>
            <a:off x="309367" y="6493935"/>
            <a:ext cx="6399441" cy="923330"/>
            <a:chOff x="309367" y="6493935"/>
            <a:chExt cx="6399441" cy="923330"/>
          </a:xfrm>
        </p:grpSpPr>
        <p:sp>
          <p:nvSpPr>
            <p:cNvPr id="41" name="Google Shape;41;p21"/>
            <p:cNvSpPr txBox="1"/>
            <p:nvPr/>
          </p:nvSpPr>
          <p:spPr>
            <a:xfrm>
              <a:off x="2070100" y="6493935"/>
              <a:ext cx="4638708" cy="9233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en-IE" sz="1200">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2020-1-UK01-KA204-079048]</a:t>
              </a:r>
              <a:endParaRPr sz="1200">
                <a:solidFill>
                  <a:schemeClr val="dk1"/>
                </a:solidFill>
                <a:latin typeface="Calibri"/>
                <a:ea typeface="Calibri"/>
                <a:cs typeface="Calibri"/>
                <a:sym typeface="Calibri"/>
              </a:endParaRPr>
            </a:p>
          </p:txBody>
        </p:sp>
        <p:pic>
          <p:nvPicPr>
            <p:cNvPr id="42" name="Google Shape;42;p21"/>
            <p:cNvPicPr preferRelativeResize="0"/>
            <p:nvPr/>
          </p:nvPicPr>
          <p:blipFill rotWithShape="1">
            <a:blip r:embed="rId2">
              <a:alphaModFix/>
            </a:blip>
            <a:srcRect/>
            <a:stretch/>
          </p:blipFill>
          <p:spPr>
            <a:xfrm>
              <a:off x="309367" y="6778845"/>
              <a:ext cx="1471307" cy="304544"/>
            </a:xfrm>
            <a:prstGeom prst="rect">
              <a:avLst/>
            </a:prstGeom>
            <a:noFill/>
            <a:ln>
              <a:noFill/>
            </a:ln>
          </p:spPr>
        </p:pic>
      </p:grpSp>
      <p:pic>
        <p:nvPicPr>
          <p:cNvPr id="43" name="Google Shape;43;p21"/>
          <p:cNvPicPr preferRelativeResize="0"/>
          <p:nvPr/>
        </p:nvPicPr>
        <p:blipFill rotWithShape="1">
          <a:blip r:embed="rId3">
            <a:alphaModFix/>
          </a:blip>
          <a:srcRect/>
          <a:stretch/>
        </p:blipFill>
        <p:spPr>
          <a:xfrm>
            <a:off x="465786" y="637418"/>
            <a:ext cx="2782951" cy="1259537"/>
          </a:xfrm>
          <a:prstGeom prst="rect">
            <a:avLst/>
          </a:prstGeom>
          <a:noFill/>
          <a:ln>
            <a:noFill/>
          </a:ln>
        </p:spPr>
      </p:pic>
      <p:pic>
        <p:nvPicPr>
          <p:cNvPr id="44" name="Google Shape;44;p21"/>
          <p:cNvPicPr preferRelativeResize="0"/>
          <p:nvPr/>
        </p:nvPicPr>
        <p:blipFill rotWithShape="1">
          <a:blip r:embed="rId4">
            <a:alphaModFix/>
          </a:blip>
          <a:srcRect/>
          <a:stretch/>
        </p:blipFill>
        <p:spPr>
          <a:xfrm>
            <a:off x="6998234" y="2675313"/>
            <a:ext cx="6624829" cy="483038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
        <p:cNvGrpSpPr/>
        <p:nvPr/>
      </p:nvGrpSpPr>
      <p:grpSpPr>
        <a:xfrm>
          <a:off x="0" y="0"/>
          <a:ext cx="0" cy="0"/>
          <a:chOff x="0" y="0"/>
          <a:chExt cx="0" cy="0"/>
        </a:xfrm>
      </p:grpSpPr>
      <p:sp>
        <p:nvSpPr>
          <p:cNvPr id="20" name="Google Shape;20;p19"/>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pxhere.com/en/photo/1562747"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drive.google.com/drive/u/0/folders/1gcdxCiySuXhHvOVn1bRx2rd-OLDn-io5"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forms.gle/7Ht4divX2EenTbVv7"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hyperlink" Target="https://forms.gle/1qNm9eD2mvmpbag46"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hyperlink" Target="https://creativecommons.org/licenses/by-nc-sa/3.0/"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eewiki.newint.org/index.php?title=Modern_life_is_rubbish" TargetMode="External"/><Relationship Id="rId5" Type="http://schemas.openxmlformats.org/officeDocument/2006/relationships/image" Target="../media/image34.jpg"/><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moneymattersproject.eu/"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hyperlink" Target="https://www.ioinvesto.com/" TargetMode="External"/><Relationship Id="rId3" Type="http://schemas.openxmlformats.org/officeDocument/2006/relationships/hyperlink" Target="https://www.instagram.com/financas.no.feminino/" TargetMode="External"/><Relationship Id="rId7" Type="http://schemas.openxmlformats.org/officeDocument/2006/relationships/hyperlink" Target="https://www.instagram.com/moneylabpt/" TargetMode="External"/><Relationship Id="rId12" Type="http://schemas.openxmlformats.org/officeDocument/2006/relationships/hyperlink" Target="https://www.youtube.com/results?search_query=Pietro+Michelangeli"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www.instagram.com/barbarabarroso/" TargetMode="External"/><Relationship Id="rId11" Type="http://schemas.openxmlformats.org/officeDocument/2006/relationships/hyperlink" Target="https://www.instagram.com/leonpinn/" TargetMode="External"/><Relationship Id="rId5" Type="http://schemas.openxmlformats.org/officeDocument/2006/relationships/hyperlink" Target="https://www.instagram.com/financascomella/" TargetMode="External"/><Relationship Id="rId10" Type="http://schemas.openxmlformats.org/officeDocument/2006/relationships/hyperlink" Target="https://www.youtube.com/user/TheMARCELLEMME" TargetMode="External"/><Relationship Id="rId4" Type="http://schemas.openxmlformats.org/officeDocument/2006/relationships/hyperlink" Target="https://www.instagram.com/cat.poupanca/" TargetMode="External"/><Relationship Id="rId9" Type="http://schemas.openxmlformats.org/officeDocument/2006/relationships/hyperlink" Target="https://www.youtube.com/channel/UCdxW9KZslNPIqlq9AZVZ8_A"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instagram.com/eoin_mcgee/" TargetMode="External"/><Relationship Id="rId3" Type="http://schemas.openxmlformats.org/officeDocument/2006/relationships/hyperlink" Target="https://www.instagram.com/financialgreeks/" TargetMode="External"/><Relationship Id="rId7" Type="http://schemas.openxmlformats.org/officeDocument/2006/relationships/hyperlink" Target="https://www.instagram.com/moneysavingexp/"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s://www.instagram.com/martinlewismse/" TargetMode="External"/><Relationship Id="rId5" Type="http://schemas.openxmlformats.org/officeDocument/2006/relationships/hyperlink" Target="https://www.instagram.com/bewealthyapp/" TargetMode="External"/><Relationship Id="rId4" Type="http://schemas.openxmlformats.org/officeDocument/2006/relationships/hyperlink" Target="https://www.instagram.com/tsounischri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svg"/><Relationship Id="rId1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8.png"/><Relationship Id="rId17" Type="http://schemas.openxmlformats.org/officeDocument/2006/relationships/image" Target="../media/image13.svg"/><Relationship Id="rId2" Type="http://schemas.openxmlformats.org/officeDocument/2006/relationships/notesSlide" Target="../notesSlides/notesSlide3.xml"/><Relationship Id="rId16"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7.svg"/><Relationship Id="rId5" Type="http://schemas.openxmlformats.org/officeDocument/2006/relationships/diagramQuickStyle" Target="../diagrams/quickStyle1.xml"/><Relationship Id="rId15" Type="http://schemas.openxmlformats.org/officeDocument/2006/relationships/image" Target="../media/image11.svg"/><Relationship Id="rId10" Type="http://schemas.openxmlformats.org/officeDocument/2006/relationships/image" Target="../media/image6.png"/><Relationship Id="rId19" Type="http://schemas.openxmlformats.org/officeDocument/2006/relationships/image" Target="../media/image15.svg"/><Relationship Id="rId4" Type="http://schemas.openxmlformats.org/officeDocument/2006/relationships/diagramLayout" Target="../diagrams/layout1.xml"/><Relationship Id="rId9" Type="http://schemas.openxmlformats.org/officeDocument/2006/relationships/image" Target="../media/image5.sv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pixnio.com/media/bottled-water-bottles-ecology-environment-garbage"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EC7VLjIw8hY"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https://www.yatesweb.com/the-advertising-idea/" TargetMode="Externa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www.weightymatters.ca/2013/03/why-i-dont-support-junk-food.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
          <p:cNvSpPr txBox="1">
            <a:spLocks noGrp="1"/>
          </p:cNvSpPr>
          <p:nvPr>
            <p:ph type="ctrTitle"/>
          </p:nvPr>
        </p:nvSpPr>
        <p:spPr>
          <a:xfrm>
            <a:off x="311150" y="2955925"/>
            <a:ext cx="8126997" cy="1060450"/>
          </a:xfrm>
          <a:prstGeom prst="rect">
            <a:avLst/>
          </a:prstGeom>
          <a:noFill/>
          <a:ln>
            <a:noFill/>
          </a:ln>
        </p:spPr>
        <p:txBody>
          <a:bodyPr spcFirstLastPara="1" wrap="square" lIns="72000" tIns="45700" rIns="72000" bIns="45700" anchor="t" anchorCtr="0">
            <a:noAutofit/>
          </a:bodyPr>
          <a:lstStyle/>
          <a:p>
            <a:r>
              <a:rPr lang="en-IE" dirty="0"/>
              <a:t>IO3:</a:t>
            </a:r>
            <a:r>
              <a:rPr lang="el-GR" sz="1800" dirty="0">
                <a:solidFill>
                  <a:srgbClr val="44546A"/>
                </a:solidFill>
                <a:effectLst/>
                <a:latin typeface="Microsoft Sans Serif" panose="020B0604020202020204" pitchFamily="34" charset="0"/>
                <a:ea typeface="Times New Roman" panose="02020603050405020304" pitchFamily="18" charset="0"/>
                <a:cs typeface="Times New Roman" panose="02020603050405020304" pitchFamily="18" charset="0"/>
              </a:rPr>
              <a:t> </a:t>
            </a:r>
            <a:r>
              <a:rPr lang="el-GR" b="1" dirty="0">
                <a:solidFill>
                  <a:srgbClr val="44546A"/>
                </a:solidFill>
                <a:effectLst/>
                <a:latin typeface="Microsoft Sans Serif" panose="020B0604020202020204" pitchFamily="34" charset="0"/>
                <a:ea typeface="Times New Roman" panose="02020603050405020304" pitchFamily="18" charset="0"/>
                <a:cs typeface="Times New Roman" panose="02020603050405020304" pitchFamily="18" charset="0"/>
              </a:rPr>
              <a:t>Εκπαίδευση Γονέων στον Οικονομικό Αλφαβητισμό</a:t>
            </a:r>
            <a:br>
              <a:rPr lang="en-US" sz="1800" dirty="0">
                <a:effectLst/>
                <a:latin typeface="Calibri" panose="020F0502020204030204" pitchFamily="34" charset="0"/>
                <a:ea typeface="Times New Roman" panose="02020603050405020304" pitchFamily="18" charset="0"/>
                <a:cs typeface="Times New Roman" panose="02020603050405020304" pitchFamily="18" charset="0"/>
              </a:rPr>
            </a:br>
            <a:br>
              <a:rPr lang="en-IE" dirty="0"/>
            </a:br>
            <a:r>
              <a:rPr lang="en-IE" dirty="0"/>
              <a:t> </a:t>
            </a:r>
            <a:endParaRPr dirty="0"/>
          </a:p>
        </p:txBody>
      </p:sp>
      <p:sp>
        <p:nvSpPr>
          <p:cNvPr id="51" name="Google Shape;51;p1"/>
          <p:cNvSpPr txBox="1"/>
          <p:nvPr/>
        </p:nvSpPr>
        <p:spPr>
          <a:xfrm>
            <a:off x="310399" y="4233090"/>
            <a:ext cx="6514147" cy="936476"/>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rgbClr val="0A9A8F"/>
              </a:buClr>
              <a:buSzPts val="2400"/>
              <a:buFont typeface="Arial"/>
              <a:buNone/>
            </a:pPr>
            <a:r>
              <a:rPr lang="el-GR" sz="2400" b="1" dirty="0">
                <a:solidFill>
                  <a:srgbClr val="097D74"/>
                </a:solidFill>
                <a:latin typeface="Open Sans"/>
                <a:ea typeface="Open Sans"/>
                <a:cs typeface="Open Sans"/>
                <a:sym typeface="Open Sans"/>
              </a:rPr>
              <a:t>Εκπαιδευτική Ενότητα</a:t>
            </a:r>
            <a:r>
              <a:rPr lang="en-IE" sz="2400" b="1" i="0" u="none" strike="noStrike" cap="none" dirty="0">
                <a:solidFill>
                  <a:srgbClr val="097D74"/>
                </a:solidFill>
                <a:latin typeface="Open Sans"/>
                <a:ea typeface="Open Sans"/>
                <a:cs typeface="Open Sans"/>
                <a:sym typeface="Open Sans"/>
              </a:rPr>
              <a:t> 6: </a:t>
            </a:r>
            <a:r>
              <a:rPr lang="el-GR" sz="2400" b="1" dirty="0">
                <a:solidFill>
                  <a:srgbClr val="097D74"/>
                </a:solidFill>
                <a:latin typeface="Open Sans"/>
                <a:ea typeface="Open Sans"/>
                <a:cs typeface="Open Sans"/>
                <a:sym typeface="Open Sans"/>
              </a:rPr>
              <a:t>Γίνε ενσυνείδητος/η καταναλωτής/</a:t>
            </a:r>
            <a:r>
              <a:rPr lang="el-GR" sz="2400" b="1" dirty="0" err="1">
                <a:solidFill>
                  <a:srgbClr val="097D74"/>
                </a:solidFill>
                <a:latin typeface="Open Sans"/>
                <a:ea typeface="Open Sans"/>
                <a:cs typeface="Open Sans"/>
                <a:sym typeface="Open Sans"/>
              </a:rPr>
              <a:t>τρια</a:t>
            </a:r>
            <a:endParaRPr dirty="0">
              <a:solidFill>
                <a:srgbClr val="097D74"/>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4" name="Google Shape;194;p13"/>
          <p:cNvSpPr txBox="1">
            <a:spLocks noGrp="1"/>
          </p:cNvSpPr>
          <p:nvPr>
            <p:ph type="title"/>
          </p:nvPr>
        </p:nvSpPr>
        <p:spPr>
          <a:xfrm>
            <a:off x="6364006" y="2814238"/>
            <a:ext cx="4614043" cy="720000"/>
          </a:xfrm>
          <a:prstGeom prst="rect">
            <a:avLst/>
          </a:prstGeom>
          <a:noFill/>
          <a:ln>
            <a:noFill/>
          </a:ln>
        </p:spPr>
        <p:txBody>
          <a:bodyPr spcFirstLastPara="1" wrap="square" lIns="72000" tIns="45700" rIns="72000" bIns="45700" anchor="ctr" anchorCtr="0">
            <a:normAutofit/>
          </a:bodyPr>
          <a:lstStyle/>
          <a:p>
            <a:pPr marL="0" lvl="0" indent="0" algn="ctr" rtl="0">
              <a:lnSpc>
                <a:spcPct val="90000"/>
              </a:lnSpc>
              <a:spcBef>
                <a:spcPts val="0"/>
              </a:spcBef>
              <a:spcAft>
                <a:spcPts val="0"/>
              </a:spcAft>
              <a:buClr>
                <a:schemeClr val="accent2"/>
              </a:buClr>
              <a:buSzPts val="2800"/>
              <a:buFont typeface="Calibri"/>
              <a:buNone/>
            </a:pPr>
            <a:endParaRPr dirty="0"/>
          </a:p>
        </p:txBody>
      </p:sp>
      <p:sp>
        <p:nvSpPr>
          <p:cNvPr id="195" name="Google Shape;195;p13"/>
          <p:cNvSpPr txBox="1">
            <a:spLocks noGrp="1"/>
          </p:cNvSpPr>
          <p:nvPr>
            <p:ph type="body" idx="2"/>
          </p:nvPr>
        </p:nvSpPr>
        <p:spPr>
          <a:xfrm>
            <a:off x="1042737" y="2020300"/>
            <a:ext cx="4186989" cy="3465095"/>
          </a:xfrm>
          <a:prstGeom prst="rect">
            <a:avLst/>
          </a:prstGeom>
          <a:solidFill>
            <a:schemeClr val="dk1"/>
          </a:solidFill>
          <a:ln>
            <a:noFill/>
          </a:ln>
        </p:spPr>
        <p:txBody>
          <a:bodyPr spcFirstLastPara="1" wrap="square" lIns="72000" tIns="45700" rIns="72000" bIns="45700" anchor="ctr" anchorCtr="0">
            <a:noAutofit/>
          </a:bodyPr>
          <a:lstStyle/>
          <a:p>
            <a:pPr marL="0" lvl="0" indent="0" algn="ctr" rtl="0">
              <a:lnSpc>
                <a:spcPct val="90000"/>
              </a:lnSpc>
              <a:spcBef>
                <a:spcPts val="0"/>
              </a:spcBef>
              <a:spcAft>
                <a:spcPts val="0"/>
              </a:spcAft>
              <a:buClr>
                <a:schemeClr val="lt2"/>
              </a:buClr>
              <a:buSzPts val="2400"/>
              <a:buNone/>
            </a:pPr>
            <a:r>
              <a:rPr lang="el-GR" sz="4400" i="0" dirty="0">
                <a:solidFill>
                  <a:srgbClr val="FFC000"/>
                </a:solidFill>
              </a:rPr>
              <a:t>Διάλειμμα για καφέ και τσάι</a:t>
            </a:r>
            <a:endParaRPr sz="4400" i="0" dirty="0">
              <a:solidFill>
                <a:srgbClr val="FFC000"/>
              </a:solidFill>
            </a:endParaRPr>
          </a:p>
        </p:txBody>
      </p:sp>
      <p:pic>
        <p:nvPicPr>
          <p:cNvPr id="3" name="Picture 2" descr="A picture containing food, person, orange&#10;&#10;Description automatically generated">
            <a:extLst>
              <a:ext uri="{FF2B5EF4-FFF2-40B4-BE49-F238E27FC236}">
                <a16:creationId xmlns:a16="http://schemas.microsoft.com/office/drawing/2014/main" id="{50DD7DD7-3369-9305-C1C7-CE45F0DD629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943868" y="2020301"/>
            <a:ext cx="5454317" cy="3465095"/>
          </a:xfrm>
          <a:prstGeom prst="rect">
            <a:avLst/>
          </a:prstGeom>
        </p:spPr>
      </p:pic>
      <p:sp>
        <p:nvSpPr>
          <p:cNvPr id="6" name="TextBox 5">
            <a:extLst>
              <a:ext uri="{FF2B5EF4-FFF2-40B4-BE49-F238E27FC236}">
                <a16:creationId xmlns:a16="http://schemas.microsoft.com/office/drawing/2014/main" id="{1AD5B26C-CE77-7B18-478E-A551297FBF78}"/>
              </a:ext>
            </a:extLst>
          </p:cNvPr>
          <p:cNvSpPr txBox="1"/>
          <p:nvPr/>
        </p:nvSpPr>
        <p:spPr>
          <a:xfrm>
            <a:off x="782051" y="838502"/>
            <a:ext cx="11011631" cy="830997"/>
          </a:xfrm>
          <a:prstGeom prst="rect">
            <a:avLst/>
          </a:prstGeom>
          <a:noFill/>
        </p:spPr>
        <p:txBody>
          <a:bodyPr wrap="square">
            <a:spAutoFit/>
          </a:bodyPr>
          <a:lstStyle/>
          <a:p>
            <a:r>
              <a:rPr lang="el-GR" sz="4800" dirty="0">
                <a:solidFill>
                  <a:srgbClr val="0A9A8F"/>
                </a:solidFill>
                <a:latin typeface="Calibri" panose="020F0502020204030204" pitchFamily="34" charset="0"/>
                <a:ea typeface="Open Sans"/>
                <a:cs typeface="Calibri" panose="020F0502020204030204" pitchFamily="34" charset="0"/>
                <a:sym typeface="Open Sans"/>
              </a:rPr>
              <a:t>Γίνε ενσυνείδητος/η καταναλωτής/</a:t>
            </a:r>
            <a:r>
              <a:rPr lang="el-GR" sz="4800" dirty="0" err="1">
                <a:solidFill>
                  <a:srgbClr val="0A9A8F"/>
                </a:solidFill>
                <a:latin typeface="Calibri" panose="020F0502020204030204" pitchFamily="34" charset="0"/>
                <a:ea typeface="Open Sans"/>
                <a:cs typeface="Calibri" panose="020F0502020204030204" pitchFamily="34" charset="0"/>
                <a:sym typeface="Open Sans"/>
              </a:rPr>
              <a:t>τρια</a:t>
            </a:r>
            <a:endParaRPr lang="en-GB" sz="2800" dirty="0">
              <a:latin typeface="Calibri" panose="020F0502020204030204" pitchFamily="34" charset="0"/>
              <a:cs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4660A8-A094-31EB-DA65-2974603E7A8D}"/>
              </a:ext>
            </a:extLst>
          </p:cNvPr>
          <p:cNvSpPr>
            <a:spLocks noGrp="1"/>
          </p:cNvSpPr>
          <p:nvPr>
            <p:ph type="body" idx="1"/>
          </p:nvPr>
        </p:nvSpPr>
        <p:spPr>
          <a:xfrm>
            <a:off x="500064" y="2510971"/>
            <a:ext cx="6345236" cy="4602848"/>
          </a:xfrm>
        </p:spPr>
        <p:txBody>
          <a:bodyPr/>
          <a:lstStyle/>
          <a:p>
            <a:endParaRPr lang="en-GB" dirty="0">
              <a:hlinkClick r:id="rId2"/>
            </a:endParaRPr>
          </a:p>
          <a:p>
            <a:pPr marL="215900" indent="0" algn="l"/>
            <a:r>
              <a:rPr lang="el-GR" sz="3600" dirty="0"/>
              <a:t>Ποια είναι τα βασικά σημεία σχετικά με τη διαφήμιση που διατυπώνονται σε αυτό το </a:t>
            </a:r>
            <a:r>
              <a:rPr lang="el-GR" sz="3600" dirty="0" err="1"/>
              <a:t>κόμικ</a:t>
            </a:r>
            <a:r>
              <a:rPr lang="el-GR" sz="3600" dirty="0"/>
              <a:t> που απευθύνεται σε παιδιά;</a:t>
            </a:r>
            <a:endParaRPr lang="en-GB" dirty="0">
              <a:hlinkClick r:id="rId2"/>
            </a:endParaRPr>
          </a:p>
          <a:p>
            <a:endParaRPr lang="en-GB" dirty="0">
              <a:hlinkClick r:id="rId2"/>
            </a:endParaRPr>
          </a:p>
          <a:p>
            <a:endParaRPr lang="en-GB" dirty="0">
              <a:hlinkClick r:id="rId2"/>
            </a:endParaRPr>
          </a:p>
          <a:p>
            <a:endParaRPr lang="en-GB" dirty="0">
              <a:hlinkClick r:id="rId2"/>
            </a:endParaRPr>
          </a:p>
          <a:p>
            <a:endParaRPr lang="en-GB" dirty="0">
              <a:hlinkClick r:id="rId2"/>
            </a:endParaRPr>
          </a:p>
          <a:p>
            <a:endParaRPr lang="en-GB" dirty="0">
              <a:hlinkClick r:id="rId2"/>
            </a:endParaRPr>
          </a:p>
          <a:p>
            <a:endParaRPr lang="en-GB" dirty="0"/>
          </a:p>
          <a:p>
            <a:endParaRPr lang="en-GB" dirty="0"/>
          </a:p>
          <a:p>
            <a:endParaRPr lang="en-GB" dirty="0">
              <a:highlight>
                <a:srgbClr val="FFFF00"/>
              </a:highlight>
            </a:endParaRPr>
          </a:p>
        </p:txBody>
      </p:sp>
      <p:sp>
        <p:nvSpPr>
          <p:cNvPr id="3" name="Title 2">
            <a:extLst>
              <a:ext uri="{FF2B5EF4-FFF2-40B4-BE49-F238E27FC236}">
                <a16:creationId xmlns:a16="http://schemas.microsoft.com/office/drawing/2014/main" id="{94BA2CD1-90D2-0DBF-8B81-01BBAC9FE759}"/>
              </a:ext>
            </a:extLst>
          </p:cNvPr>
          <p:cNvSpPr>
            <a:spLocks noGrp="1"/>
          </p:cNvSpPr>
          <p:nvPr>
            <p:ph type="title"/>
          </p:nvPr>
        </p:nvSpPr>
        <p:spPr>
          <a:xfrm>
            <a:off x="502500" y="497381"/>
            <a:ext cx="12330000" cy="720000"/>
          </a:xfrm>
        </p:spPr>
        <p:txBody>
          <a:bodyPr/>
          <a:lstStyle/>
          <a:p>
            <a:r>
              <a:rPr lang="el-GR" dirty="0">
                <a:solidFill>
                  <a:srgbClr val="0A9A8F"/>
                </a:solidFill>
                <a:latin typeface="Calibri" panose="020F0502020204030204" pitchFamily="34" charset="0"/>
                <a:ea typeface="Open Sans"/>
                <a:cs typeface="Calibri" panose="020F0502020204030204" pitchFamily="34" charset="0"/>
                <a:sym typeface="Open Sans"/>
              </a:rPr>
              <a:t>Γίνε ενσυνείδητος/η καταναλωτής/</a:t>
            </a:r>
            <a:r>
              <a:rPr lang="el-GR" dirty="0" err="1">
                <a:solidFill>
                  <a:srgbClr val="0A9A8F"/>
                </a:solidFill>
                <a:latin typeface="Calibri" panose="020F0502020204030204" pitchFamily="34" charset="0"/>
                <a:ea typeface="Open Sans"/>
                <a:cs typeface="Calibri" panose="020F0502020204030204" pitchFamily="34" charset="0"/>
                <a:sym typeface="Open Sans"/>
              </a:rPr>
              <a:t>τρια</a:t>
            </a:r>
            <a:endParaRPr lang="en-GB"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457B83EB-598B-EF16-89BC-8E7756CE11A3}"/>
              </a:ext>
            </a:extLst>
          </p:cNvPr>
          <p:cNvSpPr>
            <a:spLocks noGrp="1"/>
          </p:cNvSpPr>
          <p:nvPr>
            <p:ph type="body" idx="2"/>
          </p:nvPr>
        </p:nvSpPr>
        <p:spPr>
          <a:xfrm>
            <a:off x="499925" y="1167436"/>
            <a:ext cx="12331541" cy="945248"/>
          </a:xfrm>
        </p:spPr>
        <p:txBody>
          <a:bodyPr/>
          <a:lstStyle/>
          <a:p>
            <a:r>
              <a:rPr lang="el-GR" i="0" dirty="0"/>
              <a:t>Δραστηριότητα</a:t>
            </a:r>
            <a:r>
              <a:rPr lang="en-GB" i="0" dirty="0"/>
              <a:t> M6.4</a:t>
            </a:r>
          </a:p>
          <a:p>
            <a:r>
              <a:rPr lang="en-GB" i="0" dirty="0"/>
              <a:t>Money Matters </a:t>
            </a:r>
            <a:r>
              <a:rPr lang="el-GR" i="0" dirty="0" err="1"/>
              <a:t>κόμικ</a:t>
            </a:r>
            <a:r>
              <a:rPr lang="en-GB" i="0" dirty="0"/>
              <a:t> No 6:  ‘</a:t>
            </a:r>
            <a:r>
              <a:rPr lang="el-GR" i="0" dirty="0"/>
              <a:t>Διαφημίσεις</a:t>
            </a:r>
            <a:r>
              <a:rPr lang="en-GB" i="0" dirty="0"/>
              <a:t>’ </a:t>
            </a:r>
          </a:p>
        </p:txBody>
      </p:sp>
      <p:pic>
        <p:nvPicPr>
          <p:cNvPr id="7" name="Picture 6" descr="A picture containing text, toy, vector graphics&#10;&#10;Description automatically generated">
            <a:extLst>
              <a:ext uri="{FF2B5EF4-FFF2-40B4-BE49-F238E27FC236}">
                <a16:creationId xmlns:a16="http://schemas.microsoft.com/office/drawing/2014/main" id="{30B0BDED-9C31-6DF3-B544-45B43B17947C}"/>
              </a:ext>
            </a:extLst>
          </p:cNvPr>
          <p:cNvPicPr>
            <a:picLocks noChangeAspect="1"/>
          </p:cNvPicPr>
          <p:nvPr/>
        </p:nvPicPr>
        <p:blipFill rotWithShape="1">
          <a:blip r:embed="rId3"/>
          <a:srcRect t="-1" b="-558"/>
          <a:stretch/>
        </p:blipFill>
        <p:spPr>
          <a:xfrm>
            <a:off x="8525124" y="2640695"/>
            <a:ext cx="3259099" cy="4367624"/>
          </a:xfrm>
          <a:prstGeom prst="rect">
            <a:avLst/>
          </a:prstGeom>
        </p:spPr>
      </p:pic>
    </p:spTree>
    <p:extLst>
      <p:ext uri="{BB962C8B-B14F-4D97-AF65-F5344CB8AC3E}">
        <p14:creationId xmlns:p14="http://schemas.microsoft.com/office/powerpoint/2010/main" val="3864633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AB72D4-746F-EAFC-4E8D-4C07AB948754}"/>
              </a:ext>
            </a:extLst>
          </p:cNvPr>
          <p:cNvSpPr>
            <a:spLocks noGrp="1"/>
          </p:cNvSpPr>
          <p:nvPr>
            <p:ph type="body" idx="1"/>
          </p:nvPr>
        </p:nvSpPr>
        <p:spPr>
          <a:xfrm>
            <a:off x="500064" y="2714170"/>
            <a:ext cx="12331402" cy="3877133"/>
          </a:xfrm>
        </p:spPr>
        <p:txBody>
          <a:bodyPr/>
          <a:lstStyle/>
          <a:p>
            <a:pPr marL="571500" indent="-342900">
              <a:buFont typeface="Arial" panose="020B0604020202020204" pitchFamily="34" charset="0"/>
              <a:buChar char="•"/>
            </a:pPr>
            <a:r>
              <a:rPr lang="el-GR" sz="3200" dirty="0"/>
              <a:t>Πληθωρισμός.</a:t>
            </a:r>
          </a:p>
          <a:p>
            <a:pPr marL="571500" indent="-342900">
              <a:buFont typeface="Arial" panose="020B0604020202020204" pitchFamily="34" charset="0"/>
              <a:buChar char="•"/>
            </a:pPr>
            <a:r>
              <a:rPr lang="el-GR" sz="3200" dirty="0"/>
              <a:t>Εκπτώσεις</a:t>
            </a:r>
            <a:r>
              <a:rPr lang="en-GB" sz="3200" dirty="0"/>
              <a:t>.</a:t>
            </a:r>
          </a:p>
          <a:p>
            <a:pPr marL="571500" indent="-342900">
              <a:buFont typeface="Arial" panose="020B0604020202020204" pitchFamily="34" charset="0"/>
              <a:buChar char="•"/>
            </a:pPr>
            <a:r>
              <a:rPr lang="el-GR" sz="3200" dirty="0"/>
              <a:t>Πίεση από τους συνομηλίκους</a:t>
            </a:r>
            <a:r>
              <a:rPr lang="en-GB" sz="3200" dirty="0"/>
              <a:t>.</a:t>
            </a:r>
          </a:p>
          <a:p>
            <a:pPr marL="571500" indent="-342900">
              <a:buFont typeface="Arial" panose="020B0604020202020204" pitchFamily="34" charset="0"/>
              <a:buChar char="•"/>
            </a:pPr>
            <a:r>
              <a:rPr lang="en-GB" sz="3200" dirty="0"/>
              <a:t>Influencers.</a:t>
            </a:r>
          </a:p>
          <a:p>
            <a:pPr marL="571500" indent="-342900">
              <a:buFont typeface="Arial" panose="020B0604020202020204" pitchFamily="34" charset="0"/>
              <a:buChar char="•"/>
            </a:pPr>
            <a:r>
              <a:rPr lang="el-GR" sz="3200" dirty="0"/>
              <a:t>Προσφορές όπως 2 για 1.</a:t>
            </a:r>
          </a:p>
          <a:p>
            <a:pPr marL="571500" indent="-342900">
              <a:buFont typeface="Arial" panose="020B0604020202020204" pitchFamily="34" charset="0"/>
              <a:buChar char="•"/>
            </a:pPr>
            <a:r>
              <a:rPr lang="el-GR" sz="3200" dirty="0"/>
              <a:t>Λαχεία</a:t>
            </a:r>
            <a:r>
              <a:rPr lang="en-GB" sz="3200" dirty="0"/>
              <a:t>.</a:t>
            </a:r>
          </a:p>
          <a:p>
            <a:pPr marL="571500" indent="-342900">
              <a:buFont typeface="Arial" panose="020B0604020202020204" pitchFamily="34" charset="0"/>
              <a:buChar char="•"/>
            </a:pPr>
            <a:r>
              <a:rPr lang="el-GR" sz="3200" dirty="0"/>
              <a:t>Καταναλωτισμός</a:t>
            </a:r>
            <a:r>
              <a:rPr lang="en-GB" sz="3200" dirty="0"/>
              <a:t>.</a:t>
            </a:r>
          </a:p>
          <a:p>
            <a:pPr marL="571500" indent="-342900">
              <a:buFont typeface="Arial" panose="020B0604020202020204" pitchFamily="34" charset="0"/>
              <a:buChar char="•"/>
            </a:pPr>
            <a:r>
              <a:rPr lang="el-GR" sz="3200" dirty="0"/>
              <a:t>Άλλες τεχνικές διαφήμισης.</a:t>
            </a:r>
            <a:endParaRPr lang="en-GB" sz="3200" dirty="0"/>
          </a:p>
        </p:txBody>
      </p:sp>
      <p:sp>
        <p:nvSpPr>
          <p:cNvPr id="3" name="Title 2">
            <a:extLst>
              <a:ext uri="{FF2B5EF4-FFF2-40B4-BE49-F238E27FC236}">
                <a16:creationId xmlns:a16="http://schemas.microsoft.com/office/drawing/2014/main" id="{49A94269-9841-34B5-49C8-5A340F908852}"/>
              </a:ext>
            </a:extLst>
          </p:cNvPr>
          <p:cNvSpPr>
            <a:spLocks noGrp="1"/>
          </p:cNvSpPr>
          <p:nvPr>
            <p:ph type="title"/>
          </p:nvPr>
        </p:nvSpPr>
        <p:spPr/>
        <p:txBody>
          <a:bodyPr/>
          <a:lstStyle/>
          <a:p>
            <a:r>
              <a:rPr lang="el-GR" dirty="0">
                <a:solidFill>
                  <a:srgbClr val="0A9A8F"/>
                </a:solidFill>
                <a:latin typeface="Calibri" panose="020F0502020204030204" pitchFamily="34" charset="0"/>
                <a:ea typeface="Open Sans"/>
                <a:cs typeface="Calibri" panose="020F0502020204030204" pitchFamily="34" charset="0"/>
                <a:sym typeface="Open Sans"/>
              </a:rPr>
              <a:t>Γίνε ενσυνείδητος/η καταναλωτής/</a:t>
            </a:r>
            <a:r>
              <a:rPr lang="el-GR" dirty="0" err="1">
                <a:solidFill>
                  <a:srgbClr val="0A9A8F"/>
                </a:solidFill>
                <a:latin typeface="Calibri" panose="020F0502020204030204" pitchFamily="34" charset="0"/>
                <a:ea typeface="Open Sans"/>
                <a:cs typeface="Calibri" panose="020F0502020204030204" pitchFamily="34" charset="0"/>
                <a:sym typeface="Open Sans"/>
              </a:rPr>
              <a:t>τρια</a:t>
            </a:r>
            <a:endParaRPr lang="en-GB"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79BE790F-8675-FD19-E3F9-7EF60D337780}"/>
              </a:ext>
            </a:extLst>
          </p:cNvPr>
          <p:cNvSpPr>
            <a:spLocks noGrp="1"/>
          </p:cNvSpPr>
          <p:nvPr>
            <p:ph type="body" idx="2"/>
          </p:nvPr>
        </p:nvSpPr>
        <p:spPr>
          <a:xfrm>
            <a:off x="500064" y="1260554"/>
            <a:ext cx="12331541" cy="1192360"/>
          </a:xfrm>
        </p:spPr>
        <p:txBody>
          <a:bodyPr/>
          <a:lstStyle/>
          <a:p>
            <a:r>
              <a:rPr lang="el-GR" i="0" dirty="0"/>
              <a:t>Δραστηριότητα</a:t>
            </a:r>
            <a:r>
              <a:rPr lang="en-GB" i="0" dirty="0"/>
              <a:t> M6.4 </a:t>
            </a:r>
            <a:r>
              <a:rPr lang="el-GR" i="0" dirty="0"/>
              <a:t>συνέχεια</a:t>
            </a:r>
            <a:endParaRPr lang="en-GB" i="0" dirty="0"/>
          </a:p>
          <a:p>
            <a:r>
              <a:rPr lang="en-GB" i="0" dirty="0"/>
              <a:t>Money Matters </a:t>
            </a:r>
            <a:r>
              <a:rPr lang="el-GR" i="0" dirty="0" err="1"/>
              <a:t>κόμικ</a:t>
            </a:r>
            <a:r>
              <a:rPr lang="en-GB" i="0" dirty="0"/>
              <a:t> No. 6:  ‘</a:t>
            </a:r>
            <a:r>
              <a:rPr lang="el-GR" i="0" dirty="0"/>
              <a:t>Διαφημίσεις</a:t>
            </a:r>
            <a:r>
              <a:rPr lang="en-GB" i="0" dirty="0"/>
              <a:t>’ </a:t>
            </a:r>
          </a:p>
          <a:p>
            <a:endParaRPr lang="en-GB" dirty="0"/>
          </a:p>
        </p:txBody>
      </p:sp>
      <p:pic>
        <p:nvPicPr>
          <p:cNvPr id="7" name="Picture 6" descr="Graphical user interface, text&#10;&#10;Description automatically generated">
            <a:extLst>
              <a:ext uri="{FF2B5EF4-FFF2-40B4-BE49-F238E27FC236}">
                <a16:creationId xmlns:a16="http://schemas.microsoft.com/office/drawing/2014/main" id="{3A30EFE5-A0FF-E13B-B142-D56EA42076DD}"/>
              </a:ext>
            </a:extLst>
          </p:cNvPr>
          <p:cNvPicPr>
            <a:picLocks noChangeAspect="1"/>
          </p:cNvPicPr>
          <p:nvPr/>
        </p:nvPicPr>
        <p:blipFill>
          <a:blip r:embed="rId2"/>
          <a:stretch>
            <a:fillRect/>
          </a:stretch>
        </p:blipFill>
        <p:spPr>
          <a:xfrm>
            <a:off x="7051729" y="2561309"/>
            <a:ext cx="5964834" cy="3877132"/>
          </a:xfrm>
          <a:prstGeom prst="rect">
            <a:avLst/>
          </a:prstGeom>
        </p:spPr>
      </p:pic>
    </p:spTree>
    <p:extLst>
      <p:ext uri="{BB962C8B-B14F-4D97-AF65-F5344CB8AC3E}">
        <p14:creationId xmlns:p14="http://schemas.microsoft.com/office/powerpoint/2010/main" val="2621855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7"/>
          <p:cNvSpPr txBox="1">
            <a:spLocks noGrp="1"/>
          </p:cNvSpPr>
          <p:nvPr>
            <p:ph type="body" idx="1"/>
          </p:nvPr>
        </p:nvSpPr>
        <p:spPr>
          <a:xfrm>
            <a:off x="500063" y="1984374"/>
            <a:ext cx="7742253" cy="4581318"/>
          </a:xfrm>
          <a:prstGeom prst="rect">
            <a:avLst/>
          </a:prstGeom>
          <a:noFill/>
          <a:ln>
            <a:noFill/>
          </a:ln>
        </p:spPr>
        <p:txBody>
          <a:bodyPr spcFirstLastPara="1" wrap="square" lIns="72000" tIns="45700" rIns="72000" bIns="45700" anchor="t" anchorCtr="0">
            <a:noAutofit/>
          </a:bodyPr>
          <a:lstStyle/>
          <a:p>
            <a:pPr marL="342900" lvl="0" indent="-342900" algn="l" rtl="0">
              <a:lnSpc>
                <a:spcPct val="100000"/>
              </a:lnSpc>
              <a:spcBef>
                <a:spcPts val="0"/>
              </a:spcBef>
              <a:spcAft>
                <a:spcPts val="0"/>
              </a:spcAft>
              <a:buSzPts val="2100"/>
              <a:buFont typeface="Arial"/>
              <a:buChar char="•"/>
            </a:pPr>
            <a:r>
              <a:rPr lang="el-GR" sz="2800" dirty="0"/>
              <a:t>Γνωρίζατε ότι το χρώμα παίζει σημαντικό ρόλο στη ζωή μας;</a:t>
            </a:r>
            <a:endParaRPr lang="en-US" sz="2800" dirty="0"/>
          </a:p>
          <a:p>
            <a:pPr marL="1206000" lvl="0" indent="-457200" algn="l" rtl="0">
              <a:lnSpc>
                <a:spcPct val="100000"/>
              </a:lnSpc>
              <a:spcBef>
                <a:spcPts val="0"/>
              </a:spcBef>
              <a:spcAft>
                <a:spcPts val="0"/>
              </a:spcAft>
              <a:buSzPts val="2100"/>
              <a:buFont typeface="Wingdings" panose="05000000000000000000" pitchFamily="2" charset="2"/>
              <a:buChar char="v"/>
            </a:pPr>
            <a:r>
              <a:rPr lang="el-GR" sz="2800" dirty="0"/>
              <a:t>Εκφραζόμαστε μέσω του χρώματος</a:t>
            </a:r>
          </a:p>
          <a:p>
            <a:pPr marL="1206000" lvl="0" indent="-457200" algn="l" rtl="0">
              <a:lnSpc>
                <a:spcPct val="100000"/>
              </a:lnSpc>
              <a:spcBef>
                <a:spcPts val="0"/>
              </a:spcBef>
              <a:spcAft>
                <a:spcPts val="0"/>
              </a:spcAft>
              <a:buSzPts val="2100"/>
              <a:buFont typeface="Wingdings" panose="05000000000000000000" pitchFamily="2" charset="2"/>
              <a:buChar char="v"/>
            </a:pPr>
            <a:r>
              <a:rPr lang="el-GR" sz="2800" dirty="0"/>
              <a:t>Τρώμε πολύχρωμα τρόφιμα</a:t>
            </a:r>
            <a:endParaRPr sz="2800" dirty="0"/>
          </a:p>
          <a:p>
            <a:pPr marL="1207291" lvl="1" indent="-457200">
              <a:buSzPts val="2100"/>
              <a:buFont typeface="Wingdings" panose="05000000000000000000" pitchFamily="2" charset="2"/>
              <a:buChar char="v"/>
            </a:pPr>
            <a:r>
              <a:rPr lang="el-GR" sz="2800" dirty="0"/>
              <a:t>Αγοράζουμε αντικείμενα με βάση το χρώμα τους</a:t>
            </a:r>
            <a:r>
              <a:rPr lang="en-IE" sz="2800" dirty="0"/>
              <a:t> </a:t>
            </a:r>
            <a:endParaRPr sz="2800" dirty="0"/>
          </a:p>
          <a:p>
            <a:pPr marL="596138" lvl="0" indent="-457200" algn="l" rtl="0">
              <a:lnSpc>
                <a:spcPct val="100000"/>
              </a:lnSpc>
              <a:spcBef>
                <a:spcPts val="600"/>
              </a:spcBef>
              <a:spcAft>
                <a:spcPts val="0"/>
              </a:spcAft>
              <a:buSzPts val="2188"/>
              <a:buFont typeface="Wingdings" panose="05000000000000000000" pitchFamily="2" charset="2"/>
              <a:buChar char="v"/>
            </a:pPr>
            <a:endParaRPr sz="2800" dirty="0"/>
          </a:p>
          <a:p>
            <a:pPr marL="342900" lvl="0" indent="-342900" algn="l" rtl="0">
              <a:lnSpc>
                <a:spcPct val="100000"/>
              </a:lnSpc>
              <a:spcBef>
                <a:spcPts val="600"/>
              </a:spcBef>
              <a:spcAft>
                <a:spcPts val="0"/>
              </a:spcAft>
              <a:buSzPts val="2100"/>
              <a:buFont typeface="Arial"/>
              <a:buChar char="•"/>
            </a:pPr>
            <a:r>
              <a:rPr lang="el-GR" sz="2800" dirty="0"/>
              <a:t>Πώς χρησιμοποιούν οι εταιρείες τα χρώματα για να μας προσελκύσουν να ξοδέψουμε τα χρήματά μας;</a:t>
            </a:r>
            <a:endParaRPr sz="2800" dirty="0"/>
          </a:p>
          <a:p>
            <a:pPr marL="0" lvl="0" indent="0" algn="just" rtl="0">
              <a:lnSpc>
                <a:spcPct val="100000"/>
              </a:lnSpc>
              <a:spcBef>
                <a:spcPts val="600"/>
              </a:spcBef>
              <a:spcAft>
                <a:spcPts val="0"/>
              </a:spcAft>
              <a:buClr>
                <a:schemeClr val="accent4"/>
              </a:buClr>
              <a:buSzPts val="2100"/>
              <a:buNone/>
            </a:pPr>
            <a:r>
              <a:rPr lang="en-IE" sz="2800" dirty="0"/>
              <a:t> </a:t>
            </a:r>
            <a:endParaRPr sz="2800" dirty="0"/>
          </a:p>
          <a:p>
            <a:pPr marL="0" lvl="0" indent="0" algn="just" rtl="0">
              <a:lnSpc>
                <a:spcPct val="100000"/>
              </a:lnSpc>
              <a:spcBef>
                <a:spcPts val="600"/>
              </a:spcBef>
              <a:spcAft>
                <a:spcPts val="0"/>
              </a:spcAft>
              <a:buClr>
                <a:schemeClr val="accent4"/>
              </a:buClr>
              <a:buSzPts val="2188"/>
              <a:buNone/>
            </a:pPr>
            <a:endParaRPr dirty="0"/>
          </a:p>
          <a:p>
            <a:pPr marL="0" lvl="0" indent="0" algn="just" rtl="0">
              <a:lnSpc>
                <a:spcPct val="100000"/>
              </a:lnSpc>
              <a:spcBef>
                <a:spcPts val="600"/>
              </a:spcBef>
              <a:spcAft>
                <a:spcPts val="0"/>
              </a:spcAft>
              <a:buClr>
                <a:schemeClr val="accent4"/>
              </a:buClr>
              <a:buSzPts val="2188"/>
              <a:buNone/>
            </a:pPr>
            <a:endParaRPr dirty="0"/>
          </a:p>
          <a:p>
            <a:pPr marL="0" lvl="0" indent="0" algn="just" rtl="0">
              <a:lnSpc>
                <a:spcPct val="100000"/>
              </a:lnSpc>
              <a:spcBef>
                <a:spcPts val="600"/>
              </a:spcBef>
              <a:spcAft>
                <a:spcPts val="0"/>
              </a:spcAft>
              <a:buClr>
                <a:schemeClr val="accent4"/>
              </a:buClr>
              <a:buSzPts val="2188"/>
              <a:buNone/>
            </a:pPr>
            <a:endParaRPr dirty="0"/>
          </a:p>
        </p:txBody>
      </p:sp>
      <p:sp>
        <p:nvSpPr>
          <p:cNvPr id="111" name="Google Shape;111;p7"/>
          <p:cNvSpPr txBox="1">
            <a:spLocks noGrp="1"/>
          </p:cNvSpPr>
          <p:nvPr>
            <p:ph type="title"/>
          </p:nvPr>
        </p:nvSpPr>
        <p:spPr>
          <a:xfrm>
            <a:off x="1814286" y="336946"/>
            <a:ext cx="6428031"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l-GR" dirty="0">
                <a:solidFill>
                  <a:srgbClr val="0A9A8F"/>
                </a:solidFill>
                <a:latin typeface="Calibri" panose="020F0502020204030204" pitchFamily="34" charset="0"/>
                <a:ea typeface="Open Sans"/>
                <a:cs typeface="Calibri" panose="020F0502020204030204" pitchFamily="34" charset="0"/>
                <a:sym typeface="Open Sans"/>
              </a:rPr>
              <a:t>Γίνε ενσυνείδητος/η καταναλωτής/</a:t>
            </a:r>
            <a:r>
              <a:rPr lang="el-GR" dirty="0" err="1">
                <a:solidFill>
                  <a:srgbClr val="0A9A8F"/>
                </a:solidFill>
                <a:latin typeface="Calibri" panose="020F0502020204030204" pitchFamily="34" charset="0"/>
                <a:ea typeface="Open Sans"/>
                <a:cs typeface="Calibri" panose="020F0502020204030204" pitchFamily="34" charset="0"/>
                <a:sym typeface="Open Sans"/>
              </a:rPr>
              <a:t>τρια</a:t>
            </a:r>
            <a:endParaRPr dirty="0">
              <a:latin typeface="Calibri" panose="020F0502020204030204" pitchFamily="34" charset="0"/>
              <a:cs typeface="Calibri" panose="020F0502020204030204" pitchFamily="34" charset="0"/>
            </a:endParaRPr>
          </a:p>
        </p:txBody>
      </p:sp>
      <p:sp>
        <p:nvSpPr>
          <p:cNvPr id="112" name="Google Shape;112;p7"/>
          <p:cNvSpPr txBox="1">
            <a:spLocks noGrp="1"/>
          </p:cNvSpPr>
          <p:nvPr>
            <p:ph type="body" idx="2"/>
          </p:nvPr>
        </p:nvSpPr>
        <p:spPr>
          <a:xfrm>
            <a:off x="500063" y="1260475"/>
            <a:ext cx="12331700" cy="720000"/>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l-GR" i="0" dirty="0"/>
              <a:t>Πώς χρησιμοποιεί η διαφήμιση την ψυχολογία;...</a:t>
            </a:r>
          </a:p>
          <a:p>
            <a:pPr marL="0" lvl="0" indent="0" algn="just" rtl="0">
              <a:lnSpc>
                <a:spcPct val="90000"/>
              </a:lnSpc>
              <a:spcBef>
                <a:spcPts val="0"/>
              </a:spcBef>
              <a:spcAft>
                <a:spcPts val="0"/>
              </a:spcAft>
              <a:buClr>
                <a:schemeClr val="lt2"/>
              </a:buClr>
              <a:buSzPts val="2400"/>
              <a:buNone/>
            </a:pPr>
            <a:r>
              <a:rPr lang="el-GR" i="0" dirty="0"/>
              <a:t>Για παράδειγμα στα χρώματα</a:t>
            </a:r>
            <a:endParaRPr dirty="0"/>
          </a:p>
        </p:txBody>
      </p:sp>
      <p:pic>
        <p:nvPicPr>
          <p:cNvPr id="113" name="Google Shape;113;p7" descr="Badge Tick with solid fill"/>
          <p:cNvPicPr preferRelativeResize="0"/>
          <p:nvPr/>
        </p:nvPicPr>
        <p:blipFill rotWithShape="1">
          <a:blip r:embed="rId3">
            <a:alphaModFix/>
          </a:blip>
          <a:srcRect/>
          <a:stretch/>
        </p:blipFill>
        <p:spPr>
          <a:xfrm>
            <a:off x="11917066" y="142546"/>
            <a:ext cx="914400" cy="914400"/>
          </a:xfrm>
          <a:prstGeom prst="rect">
            <a:avLst/>
          </a:prstGeom>
          <a:noFill/>
          <a:ln>
            <a:noFill/>
          </a:ln>
        </p:spPr>
      </p:pic>
      <p:pic>
        <p:nvPicPr>
          <p:cNvPr id="114" name="Google Shape;114;p7" descr="Badge Tick with solid fill"/>
          <p:cNvPicPr preferRelativeResize="0"/>
          <p:nvPr/>
        </p:nvPicPr>
        <p:blipFill rotWithShape="1">
          <a:blip r:embed="rId3">
            <a:alphaModFix/>
          </a:blip>
          <a:srcRect/>
          <a:stretch/>
        </p:blipFill>
        <p:spPr>
          <a:xfrm>
            <a:off x="500063" y="225425"/>
            <a:ext cx="914400" cy="914400"/>
          </a:xfrm>
          <a:prstGeom prst="rect">
            <a:avLst/>
          </a:prstGeom>
          <a:noFill/>
          <a:ln>
            <a:noFill/>
          </a:ln>
        </p:spPr>
      </p:pic>
      <p:pic>
        <p:nvPicPr>
          <p:cNvPr id="115" name="Google Shape;115;p7"/>
          <p:cNvPicPr preferRelativeResize="0"/>
          <p:nvPr/>
        </p:nvPicPr>
        <p:blipFill rotWithShape="1">
          <a:blip r:embed="rId4">
            <a:alphaModFix/>
          </a:blip>
          <a:srcRect/>
          <a:stretch/>
        </p:blipFill>
        <p:spPr>
          <a:xfrm>
            <a:off x="8916683" y="1984374"/>
            <a:ext cx="3457583" cy="518438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
        <p:cNvGrpSpPr/>
        <p:nvPr/>
      </p:nvGrpSpPr>
      <p:grpSpPr>
        <a:xfrm>
          <a:off x="0" y="0"/>
          <a:ext cx="0" cy="0"/>
          <a:chOff x="0" y="0"/>
          <a:chExt cx="0" cy="0"/>
        </a:xfrm>
      </p:grpSpPr>
      <p:sp>
        <p:nvSpPr>
          <p:cNvPr id="134" name="Google Shape;134;p9"/>
          <p:cNvSpPr/>
          <p:nvPr/>
        </p:nvSpPr>
        <p:spPr>
          <a:xfrm>
            <a:off x="0" y="0"/>
            <a:ext cx="13335001" cy="7505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69">
              <a:solidFill>
                <a:schemeClr val="lt1"/>
              </a:solidFill>
              <a:latin typeface="Calibri"/>
              <a:ea typeface="Calibri"/>
              <a:cs typeface="Calibri"/>
              <a:sym typeface="Calibri"/>
            </a:endParaRPr>
          </a:p>
        </p:txBody>
      </p:sp>
      <p:pic>
        <p:nvPicPr>
          <p:cNvPr id="140" name="Google Shape;140;p9"/>
          <p:cNvPicPr preferRelativeResize="0">
            <a:picLocks noGrp="1"/>
          </p:cNvPicPr>
          <p:nvPr>
            <p:ph type="body" idx="1"/>
          </p:nvPr>
        </p:nvPicPr>
        <p:blipFill rotWithShape="1">
          <a:blip r:embed="rId3">
            <a:alphaModFix/>
          </a:blip>
          <a:srcRect/>
          <a:stretch/>
        </p:blipFill>
        <p:spPr>
          <a:xfrm>
            <a:off x="-1" y="0"/>
            <a:ext cx="13335000" cy="7505700"/>
          </a:xfrm>
          <a:prstGeom prst="rect">
            <a:avLst/>
          </a:prstGeom>
          <a:noFill/>
          <a:ln>
            <a:noFill/>
          </a:ln>
        </p:spPr>
      </p:pic>
      <p:sp>
        <p:nvSpPr>
          <p:cNvPr id="2" name="TextBox 1">
            <a:extLst>
              <a:ext uri="{FF2B5EF4-FFF2-40B4-BE49-F238E27FC236}">
                <a16:creationId xmlns:a16="http://schemas.microsoft.com/office/drawing/2014/main" id="{2CB77865-1AFC-D799-0A0A-6D93F5CF5A24}"/>
              </a:ext>
            </a:extLst>
          </p:cNvPr>
          <p:cNvSpPr txBox="1"/>
          <p:nvPr/>
        </p:nvSpPr>
        <p:spPr>
          <a:xfrm>
            <a:off x="743918" y="678531"/>
            <a:ext cx="2169763" cy="707886"/>
          </a:xfrm>
          <a:prstGeom prst="rect">
            <a:avLst/>
          </a:prstGeom>
          <a:solidFill>
            <a:srgbClr val="FFFF00"/>
          </a:solidFill>
        </p:spPr>
        <p:txBody>
          <a:bodyPr wrap="square" rtlCol="0">
            <a:spAutoFit/>
          </a:bodyPr>
          <a:lstStyle/>
          <a:p>
            <a:r>
              <a:rPr lang="el-GR" sz="4000" b="1" dirty="0">
                <a:solidFill>
                  <a:schemeClr val="bg1"/>
                </a:solidFill>
              </a:rPr>
              <a:t>ΑΓΟΡΑ</a:t>
            </a:r>
            <a:endParaRPr lang="en-US" sz="4000" b="1" dirty="0">
              <a:solidFill>
                <a:schemeClr val="bg1"/>
              </a:solidFill>
            </a:endParaRPr>
          </a:p>
        </p:txBody>
      </p:sp>
      <p:sp>
        <p:nvSpPr>
          <p:cNvPr id="3" name="TextBox 2">
            <a:extLst>
              <a:ext uri="{FF2B5EF4-FFF2-40B4-BE49-F238E27FC236}">
                <a16:creationId xmlns:a16="http://schemas.microsoft.com/office/drawing/2014/main" id="{09740875-212D-D41C-F26E-C35E003332EB}"/>
              </a:ext>
            </a:extLst>
          </p:cNvPr>
          <p:cNvSpPr txBox="1"/>
          <p:nvPr/>
        </p:nvSpPr>
        <p:spPr>
          <a:xfrm>
            <a:off x="3952066" y="721631"/>
            <a:ext cx="2169763" cy="646331"/>
          </a:xfrm>
          <a:prstGeom prst="rect">
            <a:avLst/>
          </a:prstGeom>
          <a:solidFill>
            <a:srgbClr val="FF0000"/>
          </a:solidFill>
        </p:spPr>
        <p:txBody>
          <a:bodyPr wrap="square" rtlCol="0">
            <a:spAutoFit/>
          </a:bodyPr>
          <a:lstStyle/>
          <a:p>
            <a:r>
              <a:rPr lang="el-GR" sz="3600" b="1" dirty="0">
                <a:solidFill>
                  <a:schemeClr val="bg1"/>
                </a:solidFill>
              </a:rPr>
              <a:t>ΑΓΟΡΑ</a:t>
            </a:r>
            <a:endParaRPr lang="en-US" sz="3600" b="1" dirty="0">
              <a:solidFill>
                <a:schemeClr val="bg1"/>
              </a:solidFill>
            </a:endParaRPr>
          </a:p>
        </p:txBody>
      </p:sp>
      <p:sp>
        <p:nvSpPr>
          <p:cNvPr id="4" name="TextBox 3">
            <a:extLst>
              <a:ext uri="{FF2B5EF4-FFF2-40B4-BE49-F238E27FC236}">
                <a16:creationId xmlns:a16="http://schemas.microsoft.com/office/drawing/2014/main" id="{F53CC056-9C77-B1CB-7288-0F7251EC8876}"/>
              </a:ext>
            </a:extLst>
          </p:cNvPr>
          <p:cNvSpPr txBox="1"/>
          <p:nvPr/>
        </p:nvSpPr>
        <p:spPr>
          <a:xfrm>
            <a:off x="7414651" y="740086"/>
            <a:ext cx="1937288" cy="646331"/>
          </a:xfrm>
          <a:prstGeom prst="rect">
            <a:avLst/>
          </a:prstGeom>
          <a:solidFill>
            <a:srgbClr val="0070C0"/>
          </a:solidFill>
        </p:spPr>
        <p:txBody>
          <a:bodyPr wrap="square" rtlCol="0">
            <a:spAutoFit/>
          </a:bodyPr>
          <a:lstStyle/>
          <a:p>
            <a:r>
              <a:rPr lang="el-GR" sz="3600" b="1" dirty="0">
                <a:solidFill>
                  <a:schemeClr val="bg1"/>
                </a:solidFill>
              </a:rPr>
              <a:t>ΑΓΟΡΑ</a:t>
            </a:r>
            <a:endParaRPr lang="en-US" sz="3600" b="1" dirty="0">
              <a:solidFill>
                <a:schemeClr val="bg1"/>
              </a:solidFill>
            </a:endParaRPr>
          </a:p>
        </p:txBody>
      </p:sp>
      <p:sp>
        <p:nvSpPr>
          <p:cNvPr id="5" name="TextBox 4">
            <a:extLst>
              <a:ext uri="{FF2B5EF4-FFF2-40B4-BE49-F238E27FC236}">
                <a16:creationId xmlns:a16="http://schemas.microsoft.com/office/drawing/2014/main" id="{A0F93CAD-4BFF-BD0E-A715-E584C3BFAFB4}"/>
              </a:ext>
            </a:extLst>
          </p:cNvPr>
          <p:cNvSpPr txBox="1"/>
          <p:nvPr/>
        </p:nvSpPr>
        <p:spPr>
          <a:xfrm>
            <a:off x="10332850" y="721631"/>
            <a:ext cx="2021238" cy="646331"/>
          </a:xfrm>
          <a:prstGeom prst="rect">
            <a:avLst/>
          </a:prstGeom>
          <a:solidFill>
            <a:srgbClr val="00B050"/>
          </a:solidFill>
        </p:spPr>
        <p:txBody>
          <a:bodyPr wrap="square" rtlCol="0">
            <a:spAutoFit/>
          </a:bodyPr>
          <a:lstStyle/>
          <a:p>
            <a:r>
              <a:rPr lang="el-GR" sz="3600" b="1" dirty="0">
                <a:solidFill>
                  <a:schemeClr val="bg1"/>
                </a:solidFill>
              </a:rPr>
              <a:t>ΑΓΟΡΑ</a:t>
            </a:r>
            <a:endParaRPr lang="en-US" sz="3600" b="1" dirty="0">
              <a:solidFill>
                <a:schemeClr val="bg1"/>
              </a:solidFill>
            </a:endParaRPr>
          </a:p>
        </p:txBody>
      </p:sp>
      <p:sp>
        <p:nvSpPr>
          <p:cNvPr id="6" name="TextBox 5">
            <a:extLst>
              <a:ext uri="{FF2B5EF4-FFF2-40B4-BE49-F238E27FC236}">
                <a16:creationId xmlns:a16="http://schemas.microsoft.com/office/drawing/2014/main" id="{AD281CFB-2B39-3618-4C86-EB29D8377611}"/>
              </a:ext>
            </a:extLst>
          </p:cNvPr>
          <p:cNvSpPr txBox="1"/>
          <p:nvPr/>
        </p:nvSpPr>
        <p:spPr>
          <a:xfrm>
            <a:off x="1038386" y="4494508"/>
            <a:ext cx="1875295" cy="646331"/>
          </a:xfrm>
          <a:prstGeom prst="rect">
            <a:avLst/>
          </a:prstGeom>
          <a:solidFill>
            <a:schemeClr val="accent6"/>
          </a:solidFill>
        </p:spPr>
        <p:txBody>
          <a:bodyPr wrap="square" rtlCol="0">
            <a:spAutoFit/>
          </a:bodyPr>
          <a:lstStyle/>
          <a:p>
            <a:r>
              <a:rPr lang="el-GR" sz="3600" b="1" dirty="0">
                <a:solidFill>
                  <a:schemeClr val="bg1"/>
                </a:solidFill>
              </a:rPr>
              <a:t>ΑΓΟΡΑ</a:t>
            </a:r>
            <a:endParaRPr lang="en-US" sz="3600" b="1" dirty="0">
              <a:solidFill>
                <a:schemeClr val="bg1"/>
              </a:solidFill>
            </a:endParaRPr>
          </a:p>
        </p:txBody>
      </p:sp>
      <p:sp>
        <p:nvSpPr>
          <p:cNvPr id="7" name="TextBox 6">
            <a:extLst>
              <a:ext uri="{FF2B5EF4-FFF2-40B4-BE49-F238E27FC236}">
                <a16:creationId xmlns:a16="http://schemas.microsoft.com/office/drawing/2014/main" id="{62589F38-CC49-55B5-A7BE-5B9AE7A298C8}"/>
              </a:ext>
            </a:extLst>
          </p:cNvPr>
          <p:cNvSpPr txBox="1"/>
          <p:nvPr/>
        </p:nvSpPr>
        <p:spPr>
          <a:xfrm>
            <a:off x="4169043" y="4494508"/>
            <a:ext cx="1952786" cy="646331"/>
          </a:xfrm>
          <a:prstGeom prst="rect">
            <a:avLst/>
          </a:prstGeom>
          <a:solidFill>
            <a:srgbClr val="FF6699"/>
          </a:solidFill>
        </p:spPr>
        <p:txBody>
          <a:bodyPr wrap="square" rtlCol="0">
            <a:spAutoFit/>
          </a:bodyPr>
          <a:lstStyle/>
          <a:p>
            <a:r>
              <a:rPr lang="el-GR" sz="3600" b="1" dirty="0">
                <a:solidFill>
                  <a:schemeClr val="bg1"/>
                </a:solidFill>
              </a:rPr>
              <a:t>ΑΓΟΡΑ</a:t>
            </a:r>
            <a:endParaRPr lang="en-US" sz="3600" b="1" dirty="0">
              <a:solidFill>
                <a:schemeClr val="bg1"/>
              </a:solidFill>
            </a:endParaRPr>
          </a:p>
        </p:txBody>
      </p:sp>
      <p:sp>
        <p:nvSpPr>
          <p:cNvPr id="8" name="TextBox 7">
            <a:extLst>
              <a:ext uri="{FF2B5EF4-FFF2-40B4-BE49-F238E27FC236}">
                <a16:creationId xmlns:a16="http://schemas.microsoft.com/office/drawing/2014/main" id="{91222F51-F83A-7EA8-69AB-4F3BBE5860B5}"/>
              </a:ext>
            </a:extLst>
          </p:cNvPr>
          <p:cNvSpPr txBox="1"/>
          <p:nvPr/>
        </p:nvSpPr>
        <p:spPr>
          <a:xfrm>
            <a:off x="7445648" y="4494508"/>
            <a:ext cx="1875294" cy="646331"/>
          </a:xfrm>
          <a:prstGeom prst="rect">
            <a:avLst/>
          </a:prstGeom>
          <a:solidFill>
            <a:srgbClr val="000000"/>
          </a:solidFill>
        </p:spPr>
        <p:txBody>
          <a:bodyPr wrap="square" rtlCol="0">
            <a:spAutoFit/>
          </a:bodyPr>
          <a:lstStyle/>
          <a:p>
            <a:r>
              <a:rPr lang="el-GR" sz="3600" b="1" dirty="0">
                <a:solidFill>
                  <a:schemeClr val="bg1"/>
                </a:solidFill>
              </a:rPr>
              <a:t>ΑΓΟΡΑ</a:t>
            </a:r>
            <a:endParaRPr lang="en-US" sz="3600" b="1" dirty="0">
              <a:solidFill>
                <a:schemeClr val="bg1"/>
              </a:solidFill>
            </a:endParaRPr>
          </a:p>
        </p:txBody>
      </p:sp>
      <p:sp>
        <p:nvSpPr>
          <p:cNvPr id="9" name="TextBox 8">
            <a:extLst>
              <a:ext uri="{FF2B5EF4-FFF2-40B4-BE49-F238E27FC236}">
                <a16:creationId xmlns:a16="http://schemas.microsoft.com/office/drawing/2014/main" id="{BE91B6F1-E200-9732-FE9E-6AA481D70CA0}"/>
              </a:ext>
            </a:extLst>
          </p:cNvPr>
          <p:cNvSpPr txBox="1"/>
          <p:nvPr/>
        </p:nvSpPr>
        <p:spPr>
          <a:xfrm>
            <a:off x="10523349" y="4494508"/>
            <a:ext cx="1952786" cy="646331"/>
          </a:xfrm>
          <a:prstGeom prst="rect">
            <a:avLst/>
          </a:prstGeom>
          <a:solidFill>
            <a:srgbClr val="993366"/>
          </a:solidFill>
        </p:spPr>
        <p:txBody>
          <a:bodyPr wrap="square" rtlCol="0">
            <a:spAutoFit/>
          </a:bodyPr>
          <a:lstStyle/>
          <a:p>
            <a:r>
              <a:rPr lang="el-GR" sz="3600" b="1" dirty="0">
                <a:solidFill>
                  <a:schemeClr val="bg1"/>
                </a:solidFill>
              </a:rPr>
              <a:t>ΑΓΟΡΑ</a:t>
            </a:r>
            <a:endParaRPr lang="en-US" sz="3600" b="1" dirty="0">
              <a:solidFill>
                <a:schemeClr val="bg1"/>
              </a:solidFill>
            </a:endParaRPr>
          </a:p>
        </p:txBody>
      </p:sp>
      <p:sp>
        <p:nvSpPr>
          <p:cNvPr id="10" name="TextBox 9">
            <a:extLst>
              <a:ext uri="{FF2B5EF4-FFF2-40B4-BE49-F238E27FC236}">
                <a16:creationId xmlns:a16="http://schemas.microsoft.com/office/drawing/2014/main" id="{A0B9BE28-5E77-95D6-73A4-557F4993BD72}"/>
              </a:ext>
            </a:extLst>
          </p:cNvPr>
          <p:cNvSpPr txBox="1"/>
          <p:nvPr/>
        </p:nvSpPr>
        <p:spPr>
          <a:xfrm>
            <a:off x="1239864" y="2064948"/>
            <a:ext cx="1673817" cy="400110"/>
          </a:xfrm>
          <a:prstGeom prst="rect">
            <a:avLst/>
          </a:prstGeom>
          <a:solidFill>
            <a:schemeClr val="accent5">
              <a:lumMod val="20000"/>
              <a:lumOff val="80000"/>
            </a:schemeClr>
          </a:solidFill>
        </p:spPr>
        <p:txBody>
          <a:bodyPr wrap="square" rtlCol="0">
            <a:spAutoFit/>
          </a:bodyPr>
          <a:lstStyle/>
          <a:p>
            <a:r>
              <a:rPr lang="el-GR" sz="2000" b="1" dirty="0"/>
              <a:t>ΚΙΤΡΙΝΟ</a:t>
            </a:r>
            <a:endParaRPr lang="en-US" sz="2000" b="1" dirty="0"/>
          </a:p>
        </p:txBody>
      </p:sp>
      <p:sp>
        <p:nvSpPr>
          <p:cNvPr id="11" name="TextBox 10">
            <a:extLst>
              <a:ext uri="{FF2B5EF4-FFF2-40B4-BE49-F238E27FC236}">
                <a16:creationId xmlns:a16="http://schemas.microsoft.com/office/drawing/2014/main" id="{5BB480AC-1DE8-5362-FEF6-53E0A996F710}"/>
              </a:ext>
            </a:extLst>
          </p:cNvPr>
          <p:cNvSpPr txBox="1"/>
          <p:nvPr/>
        </p:nvSpPr>
        <p:spPr>
          <a:xfrm>
            <a:off x="4448012" y="2064948"/>
            <a:ext cx="1673817" cy="400110"/>
          </a:xfrm>
          <a:prstGeom prst="rect">
            <a:avLst/>
          </a:prstGeom>
          <a:solidFill>
            <a:schemeClr val="accent5">
              <a:lumMod val="20000"/>
              <a:lumOff val="80000"/>
            </a:schemeClr>
          </a:solidFill>
        </p:spPr>
        <p:txBody>
          <a:bodyPr wrap="square" rtlCol="0">
            <a:spAutoFit/>
          </a:bodyPr>
          <a:lstStyle/>
          <a:p>
            <a:r>
              <a:rPr lang="el-GR" sz="2000" b="1" dirty="0"/>
              <a:t>ΚΟΚΚΙΝΟ</a:t>
            </a:r>
            <a:endParaRPr lang="en-US" sz="2000" b="1" dirty="0"/>
          </a:p>
        </p:txBody>
      </p:sp>
      <p:sp>
        <p:nvSpPr>
          <p:cNvPr id="12" name="TextBox 11">
            <a:extLst>
              <a:ext uri="{FF2B5EF4-FFF2-40B4-BE49-F238E27FC236}">
                <a16:creationId xmlns:a16="http://schemas.microsoft.com/office/drawing/2014/main" id="{F916274C-8A87-A40F-643C-40AF45D91564}"/>
              </a:ext>
            </a:extLst>
          </p:cNvPr>
          <p:cNvSpPr txBox="1"/>
          <p:nvPr/>
        </p:nvSpPr>
        <p:spPr>
          <a:xfrm>
            <a:off x="7702658" y="2064948"/>
            <a:ext cx="1410345" cy="369332"/>
          </a:xfrm>
          <a:prstGeom prst="rect">
            <a:avLst/>
          </a:prstGeom>
          <a:solidFill>
            <a:schemeClr val="accent5">
              <a:lumMod val="20000"/>
              <a:lumOff val="80000"/>
            </a:schemeClr>
          </a:solidFill>
        </p:spPr>
        <p:txBody>
          <a:bodyPr wrap="square" rtlCol="0">
            <a:spAutoFit/>
          </a:bodyPr>
          <a:lstStyle/>
          <a:p>
            <a:r>
              <a:rPr lang="el-GR" sz="1800" b="1" dirty="0"/>
              <a:t>ΜΠΛΕ</a:t>
            </a:r>
            <a:endParaRPr lang="en-US" sz="1800" b="1" dirty="0"/>
          </a:p>
        </p:txBody>
      </p:sp>
      <p:sp>
        <p:nvSpPr>
          <p:cNvPr id="13" name="TextBox 12">
            <a:extLst>
              <a:ext uri="{FF2B5EF4-FFF2-40B4-BE49-F238E27FC236}">
                <a16:creationId xmlns:a16="http://schemas.microsoft.com/office/drawing/2014/main" id="{858657BC-4153-ED1C-E5FC-14C13B2242B2}"/>
              </a:ext>
            </a:extLst>
          </p:cNvPr>
          <p:cNvSpPr txBox="1"/>
          <p:nvPr/>
        </p:nvSpPr>
        <p:spPr>
          <a:xfrm>
            <a:off x="10815879" y="2064948"/>
            <a:ext cx="1660256" cy="369332"/>
          </a:xfrm>
          <a:prstGeom prst="rect">
            <a:avLst/>
          </a:prstGeom>
          <a:solidFill>
            <a:schemeClr val="accent5">
              <a:lumMod val="20000"/>
              <a:lumOff val="80000"/>
            </a:schemeClr>
          </a:solidFill>
        </p:spPr>
        <p:txBody>
          <a:bodyPr wrap="square" rtlCol="0">
            <a:spAutoFit/>
          </a:bodyPr>
          <a:lstStyle/>
          <a:p>
            <a:r>
              <a:rPr lang="el-GR" sz="1800" b="1" dirty="0"/>
              <a:t>ΠΡΑΣΙΝΟ</a:t>
            </a:r>
            <a:endParaRPr lang="en-US" sz="1800" b="1" dirty="0"/>
          </a:p>
        </p:txBody>
      </p:sp>
      <p:sp>
        <p:nvSpPr>
          <p:cNvPr id="14" name="TextBox 13">
            <a:extLst>
              <a:ext uri="{FF2B5EF4-FFF2-40B4-BE49-F238E27FC236}">
                <a16:creationId xmlns:a16="http://schemas.microsoft.com/office/drawing/2014/main" id="{C01FDD56-9122-35B9-2A7F-06820F7AF284}"/>
              </a:ext>
            </a:extLst>
          </p:cNvPr>
          <p:cNvSpPr txBox="1"/>
          <p:nvPr/>
        </p:nvSpPr>
        <p:spPr>
          <a:xfrm>
            <a:off x="1379349" y="5862470"/>
            <a:ext cx="2014781" cy="369332"/>
          </a:xfrm>
          <a:prstGeom prst="rect">
            <a:avLst/>
          </a:prstGeom>
          <a:solidFill>
            <a:schemeClr val="accent5">
              <a:lumMod val="20000"/>
              <a:lumOff val="80000"/>
            </a:schemeClr>
          </a:solidFill>
        </p:spPr>
        <p:txBody>
          <a:bodyPr wrap="square" rtlCol="0">
            <a:spAutoFit/>
          </a:bodyPr>
          <a:lstStyle/>
          <a:p>
            <a:r>
              <a:rPr lang="el-GR" sz="1800" b="1" dirty="0"/>
              <a:t>ΠΟΡΤΟΚΑΛΙ</a:t>
            </a:r>
            <a:endParaRPr lang="en-US" sz="1800" b="1" dirty="0"/>
          </a:p>
        </p:txBody>
      </p:sp>
      <p:sp>
        <p:nvSpPr>
          <p:cNvPr id="15" name="TextBox 14">
            <a:extLst>
              <a:ext uri="{FF2B5EF4-FFF2-40B4-BE49-F238E27FC236}">
                <a16:creationId xmlns:a16="http://schemas.microsoft.com/office/drawing/2014/main" id="{B867EE2F-6F08-E454-3F49-040E6B748771}"/>
              </a:ext>
            </a:extLst>
          </p:cNvPr>
          <p:cNvSpPr txBox="1"/>
          <p:nvPr/>
        </p:nvSpPr>
        <p:spPr>
          <a:xfrm>
            <a:off x="4618495" y="5858359"/>
            <a:ext cx="1379349" cy="369332"/>
          </a:xfrm>
          <a:prstGeom prst="rect">
            <a:avLst/>
          </a:prstGeom>
          <a:solidFill>
            <a:schemeClr val="accent5">
              <a:lumMod val="20000"/>
              <a:lumOff val="80000"/>
            </a:schemeClr>
          </a:solidFill>
        </p:spPr>
        <p:txBody>
          <a:bodyPr wrap="square" rtlCol="0">
            <a:spAutoFit/>
          </a:bodyPr>
          <a:lstStyle/>
          <a:p>
            <a:r>
              <a:rPr lang="el-GR" sz="1800" b="1" dirty="0"/>
              <a:t>ΡΟΖ</a:t>
            </a:r>
            <a:endParaRPr lang="en-US" sz="1800" b="1" dirty="0"/>
          </a:p>
        </p:txBody>
      </p:sp>
      <p:sp>
        <p:nvSpPr>
          <p:cNvPr id="17" name="TextBox 16">
            <a:extLst>
              <a:ext uri="{FF2B5EF4-FFF2-40B4-BE49-F238E27FC236}">
                <a16:creationId xmlns:a16="http://schemas.microsoft.com/office/drawing/2014/main" id="{4AD69D06-62EC-D554-138B-2A5C21B93993}"/>
              </a:ext>
            </a:extLst>
          </p:cNvPr>
          <p:cNvSpPr txBox="1"/>
          <p:nvPr/>
        </p:nvSpPr>
        <p:spPr>
          <a:xfrm>
            <a:off x="7676179" y="5809942"/>
            <a:ext cx="1463301" cy="369332"/>
          </a:xfrm>
          <a:prstGeom prst="rect">
            <a:avLst/>
          </a:prstGeom>
          <a:solidFill>
            <a:schemeClr val="accent5">
              <a:lumMod val="20000"/>
              <a:lumOff val="80000"/>
            </a:schemeClr>
          </a:solidFill>
        </p:spPr>
        <p:txBody>
          <a:bodyPr wrap="square" rtlCol="0">
            <a:spAutoFit/>
          </a:bodyPr>
          <a:lstStyle/>
          <a:p>
            <a:r>
              <a:rPr lang="el-GR" sz="1800" b="1" dirty="0"/>
              <a:t>ΜΑΥΡΟ</a:t>
            </a:r>
            <a:endParaRPr lang="en-US" sz="1800" b="1" dirty="0"/>
          </a:p>
        </p:txBody>
      </p:sp>
      <p:sp>
        <p:nvSpPr>
          <p:cNvPr id="18" name="TextBox 17">
            <a:extLst>
              <a:ext uri="{FF2B5EF4-FFF2-40B4-BE49-F238E27FC236}">
                <a16:creationId xmlns:a16="http://schemas.microsoft.com/office/drawing/2014/main" id="{DC60D179-D963-F1E4-C6B4-E1B2B96D451C}"/>
              </a:ext>
            </a:extLst>
          </p:cNvPr>
          <p:cNvSpPr txBox="1"/>
          <p:nvPr/>
        </p:nvSpPr>
        <p:spPr>
          <a:xfrm>
            <a:off x="10815879" y="5858359"/>
            <a:ext cx="1660256" cy="369332"/>
          </a:xfrm>
          <a:prstGeom prst="rect">
            <a:avLst/>
          </a:prstGeom>
          <a:solidFill>
            <a:schemeClr val="accent5">
              <a:lumMod val="20000"/>
              <a:lumOff val="80000"/>
            </a:schemeClr>
          </a:solidFill>
        </p:spPr>
        <p:txBody>
          <a:bodyPr wrap="square" rtlCol="0">
            <a:spAutoFit/>
          </a:bodyPr>
          <a:lstStyle/>
          <a:p>
            <a:r>
              <a:rPr lang="el-GR" sz="1800" b="1" dirty="0"/>
              <a:t>ΜΩΒ</a:t>
            </a:r>
            <a:endParaRPr lang="en-US" sz="1800" b="1" dirty="0"/>
          </a:p>
        </p:txBody>
      </p:sp>
      <p:sp>
        <p:nvSpPr>
          <p:cNvPr id="19" name="TextBox 18">
            <a:extLst>
              <a:ext uri="{FF2B5EF4-FFF2-40B4-BE49-F238E27FC236}">
                <a16:creationId xmlns:a16="http://schemas.microsoft.com/office/drawing/2014/main" id="{62D0CB11-9096-77F3-67A0-6E1960A6A224}"/>
              </a:ext>
            </a:extLst>
          </p:cNvPr>
          <p:cNvSpPr txBox="1"/>
          <p:nvPr/>
        </p:nvSpPr>
        <p:spPr>
          <a:xfrm>
            <a:off x="1007388" y="2676717"/>
            <a:ext cx="2681208" cy="1169551"/>
          </a:xfrm>
          <a:prstGeom prst="rect">
            <a:avLst/>
          </a:prstGeom>
          <a:solidFill>
            <a:schemeClr val="accent5">
              <a:lumMod val="20000"/>
              <a:lumOff val="80000"/>
            </a:schemeClr>
          </a:solidFill>
        </p:spPr>
        <p:txBody>
          <a:bodyPr wrap="square" rtlCol="0">
            <a:spAutoFit/>
          </a:bodyPr>
          <a:lstStyle/>
          <a:p>
            <a:r>
              <a:rPr lang="el-GR" b="1" dirty="0"/>
              <a:t>ΑΙΣΙΟΔΟΞΟ ΚΑΙ ΝΕΑΝΙΚΟ</a:t>
            </a:r>
          </a:p>
          <a:p>
            <a:r>
              <a:rPr lang="el-GR" b="1" dirty="0"/>
              <a:t>ΧΡΗΣΙΜΟΠΟΙΕΙΤΑΙ ΣΥΧΝΑ ΓΙΑ ΝΑ ΤΡΑΒΗΞΕΙ ΤΗΝ ΠΡΟΣΟΧΗ ΤΩΝ ΑΓΟΡΑΣΤΩΝ ΒΙΤΡΙΝΑΣ</a:t>
            </a:r>
            <a:endParaRPr lang="en-US" b="1" dirty="0"/>
          </a:p>
        </p:txBody>
      </p:sp>
      <p:sp>
        <p:nvSpPr>
          <p:cNvPr id="20" name="TextBox 19">
            <a:extLst>
              <a:ext uri="{FF2B5EF4-FFF2-40B4-BE49-F238E27FC236}">
                <a16:creationId xmlns:a16="http://schemas.microsoft.com/office/drawing/2014/main" id="{0A949AF5-E17B-1637-B125-88ADC0BF6F34}"/>
              </a:ext>
            </a:extLst>
          </p:cNvPr>
          <p:cNvSpPr txBox="1"/>
          <p:nvPr/>
        </p:nvSpPr>
        <p:spPr>
          <a:xfrm>
            <a:off x="4172272" y="2569056"/>
            <a:ext cx="2495227" cy="1600438"/>
          </a:xfrm>
          <a:prstGeom prst="rect">
            <a:avLst/>
          </a:prstGeom>
          <a:solidFill>
            <a:schemeClr val="accent5">
              <a:lumMod val="20000"/>
              <a:lumOff val="80000"/>
            </a:schemeClr>
          </a:solidFill>
        </p:spPr>
        <p:txBody>
          <a:bodyPr wrap="square" rtlCol="0">
            <a:spAutoFit/>
          </a:bodyPr>
          <a:lstStyle/>
          <a:p>
            <a:r>
              <a:rPr lang="el-GR" b="1" dirty="0"/>
              <a:t>ΕΝΕΡΓΕΙΑ</a:t>
            </a:r>
          </a:p>
          <a:p>
            <a:r>
              <a:rPr lang="el-GR" b="1" dirty="0"/>
              <a:t>ΑΥΞΑΝΕΙ ΤΟΝ ΚΑΡΔΙΑΚΟ ΡΥΘΜΟ</a:t>
            </a:r>
          </a:p>
          <a:p>
            <a:r>
              <a:rPr lang="el-GR" b="1" dirty="0"/>
              <a:t>ΔΗΜΙΟΥΡΓΕΙ ΕΠΕΙΓΟΥΣΑ ΑΝΑΓΚΗ</a:t>
            </a:r>
          </a:p>
          <a:p>
            <a:r>
              <a:rPr lang="el-GR" b="1" dirty="0"/>
              <a:t>ΠΑΡΑΤΗΡΕΙΤΑΙ ΣΥΧΝΑ ΣΕ ΕΚΠΤΩΣΕΙΣ</a:t>
            </a:r>
            <a:endParaRPr lang="en-US" b="1" dirty="0"/>
          </a:p>
        </p:txBody>
      </p:sp>
      <p:sp>
        <p:nvSpPr>
          <p:cNvPr id="21" name="TextBox 20">
            <a:extLst>
              <a:ext uri="{FF2B5EF4-FFF2-40B4-BE49-F238E27FC236}">
                <a16:creationId xmlns:a16="http://schemas.microsoft.com/office/drawing/2014/main" id="{A26E90A6-A2D1-45FD-3195-13D8D5A941A4}"/>
              </a:ext>
            </a:extLst>
          </p:cNvPr>
          <p:cNvSpPr txBox="1"/>
          <p:nvPr/>
        </p:nvSpPr>
        <p:spPr>
          <a:xfrm>
            <a:off x="7476683" y="2559519"/>
            <a:ext cx="2495227" cy="1600438"/>
          </a:xfrm>
          <a:prstGeom prst="rect">
            <a:avLst/>
          </a:prstGeom>
          <a:solidFill>
            <a:schemeClr val="accent5">
              <a:lumMod val="20000"/>
              <a:lumOff val="80000"/>
            </a:schemeClr>
          </a:solidFill>
        </p:spPr>
        <p:txBody>
          <a:bodyPr wrap="square" rtlCol="0">
            <a:spAutoFit/>
          </a:bodyPr>
          <a:lstStyle/>
          <a:p>
            <a:r>
              <a:rPr lang="el-GR" b="1" dirty="0"/>
              <a:t>ΔΗΜΙΟΥΡΓΕΙ ΤΗΝ ΑΙΣΘΗΣΗ ΤΗΣ ΕΜΠΙΣΤΟΣΥΝΗΣ ΚΑΙ ΤΗΣ ΑΣΦΑΛΕΙΑΣ</a:t>
            </a:r>
          </a:p>
          <a:p>
            <a:r>
              <a:rPr lang="el-GR" b="1" dirty="0"/>
              <a:t>ΠΑΡΑΤΗΡΕΙΤΑΙ ΣΥΧΝΑ ΣΕ ΤΡΑΠΕΖΕΣ ΚΑΙ ΕΠΙΧΕΙΡΗΣΕΙΣ</a:t>
            </a:r>
            <a:endParaRPr lang="en-US" b="1" dirty="0"/>
          </a:p>
        </p:txBody>
      </p:sp>
      <p:sp>
        <p:nvSpPr>
          <p:cNvPr id="22" name="TextBox 21">
            <a:extLst>
              <a:ext uri="{FF2B5EF4-FFF2-40B4-BE49-F238E27FC236}">
                <a16:creationId xmlns:a16="http://schemas.microsoft.com/office/drawing/2014/main" id="{C113021E-C2C2-517C-A527-E1FC538F98A4}"/>
              </a:ext>
            </a:extLst>
          </p:cNvPr>
          <p:cNvSpPr txBox="1"/>
          <p:nvPr/>
        </p:nvSpPr>
        <p:spPr>
          <a:xfrm>
            <a:off x="10683584" y="2510786"/>
            <a:ext cx="2651415" cy="1815882"/>
          </a:xfrm>
          <a:prstGeom prst="rect">
            <a:avLst/>
          </a:prstGeom>
          <a:solidFill>
            <a:schemeClr val="accent5">
              <a:lumMod val="20000"/>
              <a:lumOff val="80000"/>
            </a:schemeClr>
          </a:solidFill>
        </p:spPr>
        <p:txBody>
          <a:bodyPr wrap="square" rtlCol="0">
            <a:spAutoFit/>
          </a:bodyPr>
          <a:lstStyle/>
          <a:p>
            <a:r>
              <a:rPr lang="el-GR" b="1" dirty="0"/>
              <a:t>ΣΧΕΤΙΖΕΤΑΙ ΜΕ ΤΟΝ ΠΛΟΥΤΟ </a:t>
            </a:r>
          </a:p>
          <a:p>
            <a:r>
              <a:rPr lang="el-GR" b="1" dirty="0"/>
              <a:t>ΤΟ ΠΙΟ ΕΥΚΟΛΟ ΧΡΩΜΑ ΓΙΑ ΝΑ ΕΠΕΞΕΡΓΑΣΤΟΥΝ ΤΑ ΜΑΤΙΑ</a:t>
            </a:r>
          </a:p>
          <a:p>
            <a:r>
              <a:rPr lang="el-GR" b="1" dirty="0"/>
              <a:t>ΧΡΗΣΙΜΟΠΟΙΕΙΤΑΙ ΣΤΑ ΚΑΤΑΣΤΗΜΑΤΑ ΓΙΑ ΧΑΛΑΡΩΣΗ</a:t>
            </a:r>
            <a:endParaRPr lang="en-US" b="1" dirty="0"/>
          </a:p>
        </p:txBody>
      </p:sp>
      <p:sp>
        <p:nvSpPr>
          <p:cNvPr id="23" name="TextBox 22">
            <a:extLst>
              <a:ext uri="{FF2B5EF4-FFF2-40B4-BE49-F238E27FC236}">
                <a16:creationId xmlns:a16="http://schemas.microsoft.com/office/drawing/2014/main" id="{50CA028A-3FA1-6DC4-0AED-A8FFC54B0A25}"/>
              </a:ext>
            </a:extLst>
          </p:cNvPr>
          <p:cNvSpPr txBox="1"/>
          <p:nvPr/>
        </p:nvSpPr>
        <p:spPr>
          <a:xfrm>
            <a:off x="1046135" y="6435355"/>
            <a:ext cx="2681208" cy="954107"/>
          </a:xfrm>
          <a:prstGeom prst="rect">
            <a:avLst/>
          </a:prstGeom>
          <a:solidFill>
            <a:schemeClr val="accent5">
              <a:lumMod val="20000"/>
              <a:lumOff val="80000"/>
            </a:schemeClr>
          </a:solidFill>
        </p:spPr>
        <p:txBody>
          <a:bodyPr wrap="square" rtlCol="0">
            <a:spAutoFit/>
          </a:bodyPr>
          <a:lstStyle/>
          <a:p>
            <a:r>
              <a:rPr lang="el-GR" b="1" dirty="0"/>
              <a:t>ΕΠΙΘΕΤΙΚΟ</a:t>
            </a:r>
            <a:endParaRPr lang="en-US" b="1" dirty="0"/>
          </a:p>
          <a:p>
            <a:r>
              <a:rPr lang="el-GR" b="1" dirty="0"/>
              <a:t>ΔΗΜΙΟΥΡΓΕΙ ΕΝΑ ΚΑΛΕΣΜΑ ΓΙΑ ΔΡΑΣΗ: ΕΓΓΡΑΦΕΙΤΕ,</a:t>
            </a:r>
          </a:p>
          <a:p>
            <a:r>
              <a:rPr lang="el-GR" b="1" dirty="0"/>
              <a:t>ΑΓΟΡΑΣΤΕ Ή ΠΟΥΛΗΣΤΕ</a:t>
            </a:r>
            <a:endParaRPr lang="en-US" b="1" dirty="0"/>
          </a:p>
        </p:txBody>
      </p:sp>
      <p:sp>
        <p:nvSpPr>
          <p:cNvPr id="24" name="TextBox 23">
            <a:extLst>
              <a:ext uri="{FF2B5EF4-FFF2-40B4-BE49-F238E27FC236}">
                <a16:creationId xmlns:a16="http://schemas.microsoft.com/office/drawing/2014/main" id="{A593F1CA-5EDC-4D04-B0A0-BD540130A5CD}"/>
              </a:ext>
            </a:extLst>
          </p:cNvPr>
          <p:cNvSpPr txBox="1"/>
          <p:nvPr/>
        </p:nvSpPr>
        <p:spPr>
          <a:xfrm>
            <a:off x="4265260" y="6322978"/>
            <a:ext cx="2603717" cy="1169551"/>
          </a:xfrm>
          <a:prstGeom prst="rect">
            <a:avLst/>
          </a:prstGeom>
          <a:solidFill>
            <a:schemeClr val="accent5">
              <a:lumMod val="20000"/>
              <a:lumOff val="80000"/>
            </a:schemeClr>
          </a:solidFill>
        </p:spPr>
        <p:txBody>
          <a:bodyPr wrap="square" rtlCol="0">
            <a:spAutoFit/>
          </a:bodyPr>
          <a:lstStyle/>
          <a:p>
            <a:r>
              <a:rPr lang="el-GR" b="1" dirty="0"/>
              <a:t>ΡΟΜΑΝΤΙΚΟ ΚΑΙ ΘΗΛΥΚΟ</a:t>
            </a:r>
          </a:p>
          <a:p>
            <a:r>
              <a:rPr lang="el-GR" b="1" dirty="0"/>
              <a:t>ΧΡΗΣΗ ΓΙΑ ΤΗΝ ΕΜΠΟΡΙΑ ΠΡΟΪΟΝΤΩΝ </a:t>
            </a:r>
          </a:p>
          <a:p>
            <a:r>
              <a:rPr lang="el-GR" b="1" dirty="0"/>
              <a:t>ΣΕ ΓΥΝΑΙΚΕΣ ΚΑΙ ΝΕΑΡΑ ΚΟΡΙΤΣΙΑ</a:t>
            </a:r>
            <a:endParaRPr lang="en-US" b="1" dirty="0"/>
          </a:p>
        </p:txBody>
      </p:sp>
      <p:sp>
        <p:nvSpPr>
          <p:cNvPr id="25" name="TextBox 24">
            <a:extLst>
              <a:ext uri="{FF2B5EF4-FFF2-40B4-BE49-F238E27FC236}">
                <a16:creationId xmlns:a16="http://schemas.microsoft.com/office/drawing/2014/main" id="{D36F027F-8D4C-F724-2136-B8662519EEBC}"/>
              </a:ext>
            </a:extLst>
          </p:cNvPr>
          <p:cNvSpPr txBox="1"/>
          <p:nvPr/>
        </p:nvSpPr>
        <p:spPr>
          <a:xfrm>
            <a:off x="7512198" y="6509395"/>
            <a:ext cx="2681208" cy="738664"/>
          </a:xfrm>
          <a:prstGeom prst="rect">
            <a:avLst/>
          </a:prstGeom>
          <a:solidFill>
            <a:schemeClr val="accent5">
              <a:lumMod val="20000"/>
              <a:lumOff val="80000"/>
            </a:schemeClr>
          </a:solidFill>
        </p:spPr>
        <p:txBody>
          <a:bodyPr wrap="square" rtlCol="0">
            <a:spAutoFit/>
          </a:bodyPr>
          <a:lstStyle/>
          <a:p>
            <a:r>
              <a:rPr lang="el-GR" b="1" dirty="0"/>
              <a:t>ΙΣΧΥΡΟ ΚΑΙ ΚΟΜΨΟ</a:t>
            </a:r>
          </a:p>
          <a:p>
            <a:r>
              <a:rPr lang="el-GR" b="1" dirty="0"/>
              <a:t>ΧΡΗΣΙΜΟΠΟΙΕΙΤΑΙ ΓΙΑ ΠΡΟΪΟΝΤΑ ΠΟΛΥΤΕΛΕΙΑΣ</a:t>
            </a:r>
            <a:endParaRPr lang="en-US" b="1" dirty="0"/>
          </a:p>
        </p:txBody>
      </p:sp>
      <p:sp>
        <p:nvSpPr>
          <p:cNvPr id="26" name="TextBox 25">
            <a:extLst>
              <a:ext uri="{FF2B5EF4-FFF2-40B4-BE49-F238E27FC236}">
                <a16:creationId xmlns:a16="http://schemas.microsoft.com/office/drawing/2014/main" id="{0C68D05E-6EA4-C178-F803-89829ED327B1}"/>
              </a:ext>
            </a:extLst>
          </p:cNvPr>
          <p:cNvSpPr txBox="1"/>
          <p:nvPr/>
        </p:nvSpPr>
        <p:spPr>
          <a:xfrm>
            <a:off x="10683583" y="6369142"/>
            <a:ext cx="2651416" cy="892552"/>
          </a:xfrm>
          <a:prstGeom prst="rect">
            <a:avLst/>
          </a:prstGeom>
          <a:solidFill>
            <a:schemeClr val="accent5">
              <a:lumMod val="20000"/>
              <a:lumOff val="80000"/>
            </a:schemeClr>
          </a:solidFill>
        </p:spPr>
        <p:txBody>
          <a:bodyPr wrap="square" rtlCol="0">
            <a:spAutoFit/>
          </a:bodyPr>
          <a:lstStyle/>
          <a:p>
            <a:r>
              <a:rPr lang="el-GR" sz="1300" b="1" dirty="0"/>
              <a:t>ΧΡΗΣΙΜΟΠΟΙΕΙΤΑΙ ΓΙΑ ΝΑ ΚΑΤΑΠΡΑΫ́ΝΕΙ ΚΑΙ ΝΑ ΗΡΕΜΕΙ</a:t>
            </a:r>
          </a:p>
          <a:p>
            <a:r>
              <a:rPr lang="el-GR" sz="1300" b="1" dirty="0"/>
              <a:t>ΣΥΝΑΝΤΑΤΑΙ ΣΕ ΠΡΟΪΟΝΤΑ ΟΜΟΡΦΙΑΣ Ή ΑΝΤΙΓΗΡΑΝΣΗΣ</a:t>
            </a:r>
            <a:endParaRPr lang="en-US" sz="1300"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8"/>
          <p:cNvSpPr txBox="1">
            <a:spLocks noGrp="1"/>
          </p:cNvSpPr>
          <p:nvPr>
            <p:ph type="body" idx="1"/>
          </p:nvPr>
        </p:nvSpPr>
        <p:spPr>
          <a:xfrm>
            <a:off x="623273" y="1464644"/>
            <a:ext cx="6042422" cy="5637973"/>
          </a:xfrm>
          <a:prstGeom prst="rect">
            <a:avLst/>
          </a:prstGeom>
          <a:noFill/>
          <a:ln>
            <a:noFill/>
          </a:ln>
        </p:spPr>
        <p:txBody>
          <a:bodyPr spcFirstLastPara="1" wrap="square" lIns="72000" tIns="45700" rIns="72000" bIns="45700" anchor="t" anchorCtr="0">
            <a:noAutofit/>
          </a:bodyPr>
          <a:lstStyle/>
          <a:p>
            <a:pPr marL="0" lvl="0" indent="0" algn="just" rtl="0">
              <a:lnSpc>
                <a:spcPct val="90000"/>
              </a:lnSpc>
              <a:spcBef>
                <a:spcPts val="0"/>
              </a:spcBef>
              <a:spcAft>
                <a:spcPts val="0"/>
              </a:spcAft>
              <a:buClr>
                <a:schemeClr val="dk2"/>
              </a:buClr>
              <a:buSzPts val="2188"/>
              <a:buNone/>
            </a:pPr>
            <a:endParaRPr dirty="0"/>
          </a:p>
          <a:p>
            <a:pPr marL="0" lvl="0" indent="0" algn="just" rtl="0">
              <a:lnSpc>
                <a:spcPct val="90000"/>
              </a:lnSpc>
              <a:spcBef>
                <a:spcPts val="1094"/>
              </a:spcBef>
              <a:spcAft>
                <a:spcPts val="0"/>
              </a:spcAft>
              <a:buClr>
                <a:schemeClr val="dk2"/>
              </a:buClr>
              <a:buSzPts val="2188"/>
              <a:buNone/>
            </a:pPr>
            <a:endParaRPr sz="2400" dirty="0"/>
          </a:p>
          <a:p>
            <a:pPr marL="0" lvl="0" indent="0" algn="just" rtl="0">
              <a:lnSpc>
                <a:spcPct val="90000"/>
              </a:lnSpc>
              <a:spcBef>
                <a:spcPts val="1094"/>
              </a:spcBef>
              <a:spcAft>
                <a:spcPts val="0"/>
              </a:spcAft>
              <a:buClr>
                <a:schemeClr val="dk2"/>
              </a:buClr>
              <a:buSzPts val="2100"/>
              <a:buNone/>
            </a:pPr>
            <a:r>
              <a:rPr lang="el-GR" sz="2800" b="1" i="1" dirty="0"/>
              <a:t>Οι γυναίκες αγαπούν τα χρώματα:</a:t>
            </a:r>
          </a:p>
          <a:p>
            <a:pPr marL="0" lvl="0" indent="0" algn="just" rtl="0">
              <a:lnSpc>
                <a:spcPct val="90000"/>
              </a:lnSpc>
              <a:spcBef>
                <a:spcPts val="1094"/>
              </a:spcBef>
              <a:spcAft>
                <a:spcPts val="0"/>
              </a:spcAft>
              <a:buClr>
                <a:schemeClr val="dk2"/>
              </a:buClr>
              <a:buSzPts val="2100"/>
              <a:buNone/>
            </a:pPr>
            <a:r>
              <a:rPr lang="el-GR" sz="2800" b="1" dirty="0">
                <a:solidFill>
                  <a:schemeClr val="accent3">
                    <a:lumMod val="75000"/>
                  </a:schemeClr>
                </a:solidFill>
              </a:rPr>
              <a:t>Μπλε</a:t>
            </a:r>
            <a:endParaRPr sz="2800" b="1" dirty="0">
              <a:solidFill>
                <a:srgbClr val="0070C0"/>
              </a:solidFill>
            </a:endParaRPr>
          </a:p>
          <a:p>
            <a:pPr marL="0" lvl="0" indent="0" algn="just" rtl="0">
              <a:lnSpc>
                <a:spcPct val="90000"/>
              </a:lnSpc>
              <a:spcBef>
                <a:spcPts val="1094"/>
              </a:spcBef>
              <a:spcAft>
                <a:spcPts val="0"/>
              </a:spcAft>
              <a:buClr>
                <a:schemeClr val="dk2"/>
              </a:buClr>
              <a:buSzPts val="2100"/>
              <a:buNone/>
            </a:pPr>
            <a:r>
              <a:rPr lang="el-GR" sz="2800" b="1" dirty="0">
                <a:solidFill>
                  <a:srgbClr val="7030A0"/>
                </a:solidFill>
              </a:rPr>
              <a:t>Μωβ</a:t>
            </a:r>
            <a:r>
              <a:rPr lang="en-IE" sz="2800" b="1" dirty="0">
                <a:solidFill>
                  <a:srgbClr val="7030A0"/>
                </a:solidFill>
              </a:rPr>
              <a:t> </a:t>
            </a:r>
            <a:endParaRPr sz="2800" b="1" dirty="0">
              <a:solidFill>
                <a:srgbClr val="7030A0"/>
              </a:solidFill>
            </a:endParaRPr>
          </a:p>
          <a:p>
            <a:pPr marL="0" lvl="0" indent="0" algn="just" rtl="0">
              <a:lnSpc>
                <a:spcPct val="90000"/>
              </a:lnSpc>
              <a:spcBef>
                <a:spcPts val="1094"/>
              </a:spcBef>
              <a:spcAft>
                <a:spcPts val="0"/>
              </a:spcAft>
              <a:buClr>
                <a:schemeClr val="dk2"/>
              </a:buClr>
              <a:buSzPts val="2100"/>
              <a:buNone/>
            </a:pPr>
            <a:r>
              <a:rPr lang="el-GR" sz="2800" b="1" dirty="0">
                <a:solidFill>
                  <a:srgbClr val="00B050"/>
                </a:solidFill>
              </a:rPr>
              <a:t>Πράσινο</a:t>
            </a:r>
            <a:r>
              <a:rPr lang="en-IE" sz="2800" b="1" dirty="0">
                <a:solidFill>
                  <a:srgbClr val="00B050"/>
                </a:solidFill>
              </a:rPr>
              <a:t> </a:t>
            </a:r>
            <a:endParaRPr sz="2800" b="1" dirty="0">
              <a:solidFill>
                <a:srgbClr val="00B050"/>
              </a:solidFill>
            </a:endParaRPr>
          </a:p>
          <a:p>
            <a:pPr marL="0" lvl="0" indent="0" algn="just" rtl="0">
              <a:lnSpc>
                <a:spcPct val="90000"/>
              </a:lnSpc>
              <a:spcBef>
                <a:spcPts val="1094"/>
              </a:spcBef>
              <a:spcAft>
                <a:spcPts val="0"/>
              </a:spcAft>
              <a:buClr>
                <a:schemeClr val="dk2"/>
              </a:buClr>
              <a:buSzPts val="2188"/>
              <a:buNone/>
            </a:pPr>
            <a:endParaRPr sz="2800" dirty="0"/>
          </a:p>
          <a:p>
            <a:pPr marL="0" lvl="0" indent="0" algn="just" rtl="0">
              <a:lnSpc>
                <a:spcPct val="90000"/>
              </a:lnSpc>
              <a:spcBef>
                <a:spcPts val="1094"/>
              </a:spcBef>
              <a:spcAft>
                <a:spcPts val="0"/>
              </a:spcAft>
              <a:buClr>
                <a:schemeClr val="dk2"/>
              </a:buClr>
              <a:buSzPts val="2100"/>
              <a:buNone/>
            </a:pPr>
            <a:r>
              <a:rPr lang="el-GR" sz="2800" b="1" i="1" dirty="0"/>
              <a:t>Οι γυναίκες μισούν:</a:t>
            </a:r>
          </a:p>
          <a:p>
            <a:pPr marL="0" lvl="0" indent="0" algn="just" rtl="0">
              <a:lnSpc>
                <a:spcPct val="90000"/>
              </a:lnSpc>
              <a:spcBef>
                <a:spcPts val="1094"/>
              </a:spcBef>
              <a:spcAft>
                <a:spcPts val="0"/>
              </a:spcAft>
              <a:buClr>
                <a:schemeClr val="dk2"/>
              </a:buClr>
              <a:buSzPts val="2100"/>
              <a:buNone/>
            </a:pPr>
            <a:r>
              <a:rPr lang="el-GR" sz="2800" b="1" dirty="0">
                <a:solidFill>
                  <a:schemeClr val="accent6"/>
                </a:solidFill>
              </a:rPr>
              <a:t>Πορτοκαλί</a:t>
            </a:r>
            <a:endParaRPr sz="2800" b="1" dirty="0">
              <a:solidFill>
                <a:srgbClr val="FFC000"/>
              </a:solidFill>
            </a:endParaRPr>
          </a:p>
          <a:p>
            <a:pPr marL="0" lvl="0" indent="0" algn="just" rtl="0">
              <a:lnSpc>
                <a:spcPct val="90000"/>
              </a:lnSpc>
              <a:spcBef>
                <a:spcPts val="1094"/>
              </a:spcBef>
              <a:spcAft>
                <a:spcPts val="0"/>
              </a:spcAft>
              <a:buClr>
                <a:schemeClr val="dk2"/>
              </a:buClr>
              <a:buSzPts val="2100"/>
              <a:buNone/>
            </a:pPr>
            <a:r>
              <a:rPr lang="el-GR" sz="2800" b="1" dirty="0">
                <a:solidFill>
                  <a:srgbClr val="C00000"/>
                </a:solidFill>
              </a:rPr>
              <a:t>Καφέ</a:t>
            </a:r>
            <a:endParaRPr sz="2800" b="1" dirty="0">
              <a:solidFill>
                <a:srgbClr val="C00000"/>
              </a:solidFill>
            </a:endParaRPr>
          </a:p>
          <a:p>
            <a:pPr marL="0" lvl="0" indent="0" algn="just" rtl="0">
              <a:lnSpc>
                <a:spcPct val="90000"/>
              </a:lnSpc>
              <a:spcBef>
                <a:spcPts val="1094"/>
              </a:spcBef>
              <a:spcAft>
                <a:spcPts val="0"/>
              </a:spcAft>
              <a:buClr>
                <a:schemeClr val="dk2"/>
              </a:buClr>
              <a:buSzPts val="2100"/>
              <a:buNone/>
            </a:pPr>
            <a:r>
              <a:rPr lang="el-GR" sz="2800" b="1" dirty="0">
                <a:solidFill>
                  <a:schemeClr val="bg1">
                    <a:lumMod val="65000"/>
                  </a:schemeClr>
                </a:solidFill>
              </a:rPr>
              <a:t>Γκρι</a:t>
            </a:r>
            <a:r>
              <a:rPr lang="en-IE" sz="2800" b="1" dirty="0">
                <a:solidFill>
                  <a:schemeClr val="bg1">
                    <a:lumMod val="65000"/>
                  </a:schemeClr>
                </a:solidFill>
              </a:rPr>
              <a:t> </a:t>
            </a:r>
            <a:endParaRPr sz="2800" b="1" dirty="0">
              <a:solidFill>
                <a:schemeClr val="bg1">
                  <a:lumMod val="65000"/>
                </a:schemeClr>
              </a:solidFill>
            </a:endParaRPr>
          </a:p>
          <a:p>
            <a:pPr marL="0" lvl="0" indent="0" algn="just" rtl="0">
              <a:lnSpc>
                <a:spcPct val="90000"/>
              </a:lnSpc>
              <a:spcBef>
                <a:spcPts val="1094"/>
              </a:spcBef>
              <a:spcAft>
                <a:spcPts val="0"/>
              </a:spcAft>
              <a:buClr>
                <a:schemeClr val="dk2"/>
              </a:buClr>
              <a:buSzPts val="2188"/>
              <a:buNone/>
            </a:pPr>
            <a:endParaRPr dirty="0"/>
          </a:p>
          <a:p>
            <a:pPr marL="0" lvl="0" indent="0" algn="just" rtl="0">
              <a:lnSpc>
                <a:spcPct val="90000"/>
              </a:lnSpc>
              <a:spcBef>
                <a:spcPts val="1094"/>
              </a:spcBef>
              <a:spcAft>
                <a:spcPts val="0"/>
              </a:spcAft>
              <a:buClr>
                <a:schemeClr val="dk2"/>
              </a:buClr>
              <a:buSzPts val="2188"/>
              <a:buNone/>
            </a:pPr>
            <a:endParaRPr dirty="0"/>
          </a:p>
        </p:txBody>
      </p:sp>
      <p:sp>
        <p:nvSpPr>
          <p:cNvPr id="122" name="Google Shape;122;p8"/>
          <p:cNvSpPr txBox="1">
            <a:spLocks noGrp="1"/>
          </p:cNvSpPr>
          <p:nvPr>
            <p:ph type="body" idx="2"/>
          </p:nvPr>
        </p:nvSpPr>
        <p:spPr>
          <a:xfrm>
            <a:off x="6789044" y="1529893"/>
            <a:ext cx="6042422" cy="5572724"/>
          </a:xfrm>
          <a:prstGeom prst="rect">
            <a:avLst/>
          </a:prstGeom>
          <a:noFill/>
          <a:ln>
            <a:noFill/>
          </a:ln>
        </p:spPr>
        <p:txBody>
          <a:bodyPr spcFirstLastPara="1" wrap="square" lIns="72000" tIns="45700" rIns="72000" bIns="45700" anchor="t" anchorCtr="0">
            <a:noAutofit/>
          </a:bodyPr>
          <a:lstStyle/>
          <a:p>
            <a:pPr marL="0" lvl="0" indent="0" algn="just" rtl="0">
              <a:lnSpc>
                <a:spcPct val="90000"/>
              </a:lnSpc>
              <a:spcBef>
                <a:spcPts val="0"/>
              </a:spcBef>
              <a:spcAft>
                <a:spcPts val="0"/>
              </a:spcAft>
              <a:buClr>
                <a:schemeClr val="dk2"/>
              </a:buClr>
              <a:buSzPts val="2188"/>
              <a:buNone/>
            </a:pPr>
            <a:endParaRPr dirty="0"/>
          </a:p>
          <a:p>
            <a:pPr marL="0" lvl="0" indent="0" algn="just" rtl="0">
              <a:lnSpc>
                <a:spcPct val="90000"/>
              </a:lnSpc>
              <a:spcBef>
                <a:spcPts val="1094"/>
              </a:spcBef>
              <a:spcAft>
                <a:spcPts val="0"/>
              </a:spcAft>
              <a:buClr>
                <a:schemeClr val="dk2"/>
              </a:buClr>
              <a:buSzPts val="2188"/>
              <a:buNone/>
            </a:pPr>
            <a:endParaRPr dirty="0"/>
          </a:p>
          <a:p>
            <a:pPr marL="0" lvl="0" indent="0" algn="just" rtl="0">
              <a:lnSpc>
                <a:spcPct val="90000"/>
              </a:lnSpc>
              <a:spcBef>
                <a:spcPts val="1094"/>
              </a:spcBef>
              <a:spcAft>
                <a:spcPts val="0"/>
              </a:spcAft>
              <a:buClr>
                <a:schemeClr val="dk2"/>
              </a:buClr>
              <a:buSzPts val="2100"/>
              <a:buNone/>
            </a:pPr>
            <a:r>
              <a:rPr lang="el-GR" sz="2800" b="1" i="1" dirty="0"/>
              <a:t>Οι άντρες αγαπούν τα χρώματα:</a:t>
            </a:r>
          </a:p>
          <a:p>
            <a:pPr marL="0" indent="0">
              <a:buSzPts val="2100"/>
            </a:pPr>
            <a:r>
              <a:rPr lang="el-GR" sz="2800" b="1" dirty="0">
                <a:solidFill>
                  <a:schemeClr val="accent3">
                    <a:lumMod val="75000"/>
                  </a:schemeClr>
                </a:solidFill>
              </a:rPr>
              <a:t>Μπλε</a:t>
            </a:r>
            <a:r>
              <a:rPr lang="en-IE" sz="2800" b="1" dirty="0">
                <a:solidFill>
                  <a:schemeClr val="accent3">
                    <a:lumMod val="75000"/>
                  </a:schemeClr>
                </a:solidFill>
              </a:rPr>
              <a:t> </a:t>
            </a:r>
            <a:endParaRPr sz="2800" b="1" dirty="0">
              <a:solidFill>
                <a:schemeClr val="accent3">
                  <a:lumMod val="75000"/>
                </a:schemeClr>
              </a:solidFill>
            </a:endParaRPr>
          </a:p>
          <a:p>
            <a:pPr marL="0" indent="0">
              <a:buSzPts val="2100"/>
            </a:pPr>
            <a:r>
              <a:rPr lang="el-GR" sz="2800" b="1" dirty="0">
                <a:solidFill>
                  <a:srgbClr val="00B050"/>
                </a:solidFill>
              </a:rPr>
              <a:t>Πράσινο </a:t>
            </a:r>
            <a:r>
              <a:rPr lang="en-IE" sz="2800" b="1" dirty="0">
                <a:solidFill>
                  <a:srgbClr val="92D050"/>
                </a:solidFill>
              </a:rPr>
              <a:t> </a:t>
            </a:r>
            <a:endParaRPr sz="2800" b="1" dirty="0">
              <a:solidFill>
                <a:srgbClr val="92D050"/>
              </a:solidFill>
            </a:endParaRPr>
          </a:p>
          <a:p>
            <a:pPr marL="0" lvl="0" indent="0" algn="just" rtl="0">
              <a:lnSpc>
                <a:spcPct val="90000"/>
              </a:lnSpc>
              <a:spcBef>
                <a:spcPts val="1094"/>
              </a:spcBef>
              <a:spcAft>
                <a:spcPts val="0"/>
              </a:spcAft>
              <a:buClr>
                <a:schemeClr val="dk2"/>
              </a:buClr>
              <a:buSzPts val="2100"/>
              <a:buNone/>
            </a:pPr>
            <a:r>
              <a:rPr lang="el-GR" sz="2800" b="1" dirty="0">
                <a:solidFill>
                  <a:schemeClr val="tx1">
                    <a:lumMod val="50000"/>
                  </a:schemeClr>
                </a:solidFill>
              </a:rPr>
              <a:t>Μαύρο</a:t>
            </a:r>
            <a:r>
              <a:rPr lang="en-IE" sz="2800" b="1" dirty="0"/>
              <a:t> </a:t>
            </a:r>
            <a:endParaRPr sz="2800" b="1" dirty="0"/>
          </a:p>
          <a:p>
            <a:pPr marL="0" lvl="0" indent="0" algn="just" rtl="0">
              <a:lnSpc>
                <a:spcPct val="90000"/>
              </a:lnSpc>
              <a:spcBef>
                <a:spcPts val="1094"/>
              </a:spcBef>
              <a:spcAft>
                <a:spcPts val="0"/>
              </a:spcAft>
              <a:buClr>
                <a:schemeClr val="dk2"/>
              </a:buClr>
              <a:buSzPts val="2188"/>
              <a:buNone/>
            </a:pPr>
            <a:endParaRPr sz="2800" dirty="0"/>
          </a:p>
          <a:p>
            <a:pPr marL="0" lvl="0" indent="0" algn="just" rtl="0">
              <a:lnSpc>
                <a:spcPct val="90000"/>
              </a:lnSpc>
              <a:spcBef>
                <a:spcPts val="1094"/>
              </a:spcBef>
              <a:spcAft>
                <a:spcPts val="0"/>
              </a:spcAft>
              <a:buClr>
                <a:schemeClr val="dk2"/>
              </a:buClr>
              <a:buSzPts val="2100"/>
              <a:buNone/>
            </a:pPr>
            <a:r>
              <a:rPr lang="el-GR" sz="2800" b="1" i="1" dirty="0"/>
              <a:t>Οι άντρες μισούν</a:t>
            </a:r>
            <a:r>
              <a:rPr lang="en-IE" sz="2800" b="1" i="1" dirty="0"/>
              <a:t>: </a:t>
            </a:r>
            <a:endParaRPr sz="2800" b="1" i="1" dirty="0"/>
          </a:p>
          <a:p>
            <a:pPr marL="0" indent="0">
              <a:buSzPts val="2100"/>
            </a:pPr>
            <a:r>
              <a:rPr lang="el-GR" sz="2800" b="1" dirty="0">
                <a:solidFill>
                  <a:srgbClr val="C00000"/>
                </a:solidFill>
              </a:rPr>
              <a:t>Καφέ</a:t>
            </a:r>
            <a:r>
              <a:rPr lang="en-IE" sz="2800" b="1" dirty="0">
                <a:solidFill>
                  <a:srgbClr val="C00000"/>
                </a:solidFill>
              </a:rPr>
              <a:t> </a:t>
            </a:r>
            <a:endParaRPr sz="2800" b="1" dirty="0">
              <a:solidFill>
                <a:srgbClr val="C00000"/>
              </a:solidFill>
            </a:endParaRPr>
          </a:p>
          <a:p>
            <a:pPr marL="0" indent="0">
              <a:buSzPts val="2100"/>
            </a:pPr>
            <a:r>
              <a:rPr lang="el-GR" sz="2800" b="1" dirty="0">
                <a:solidFill>
                  <a:schemeClr val="accent6"/>
                </a:solidFill>
              </a:rPr>
              <a:t>Πορτοκαλί</a:t>
            </a:r>
            <a:r>
              <a:rPr lang="en-IE" sz="2800" b="1" dirty="0">
                <a:solidFill>
                  <a:srgbClr val="FFC000"/>
                </a:solidFill>
              </a:rPr>
              <a:t> </a:t>
            </a:r>
            <a:endParaRPr sz="2800" b="1" dirty="0">
              <a:solidFill>
                <a:srgbClr val="FFC000"/>
              </a:solidFill>
            </a:endParaRPr>
          </a:p>
          <a:p>
            <a:pPr marL="0" lvl="0" indent="0" algn="just" rtl="0">
              <a:lnSpc>
                <a:spcPct val="90000"/>
              </a:lnSpc>
              <a:spcBef>
                <a:spcPts val="1094"/>
              </a:spcBef>
              <a:spcAft>
                <a:spcPts val="0"/>
              </a:spcAft>
              <a:buClr>
                <a:schemeClr val="dk2"/>
              </a:buClr>
              <a:buSzPts val="2100"/>
              <a:buNone/>
            </a:pPr>
            <a:r>
              <a:rPr lang="el-GR" sz="2800" b="1" dirty="0">
                <a:solidFill>
                  <a:srgbClr val="7030A0"/>
                </a:solidFill>
              </a:rPr>
              <a:t>Μωβ</a:t>
            </a:r>
            <a:r>
              <a:rPr lang="en-IE" sz="2800" b="1" dirty="0">
                <a:solidFill>
                  <a:srgbClr val="7030A0"/>
                </a:solidFill>
              </a:rPr>
              <a:t> </a:t>
            </a:r>
            <a:endParaRPr sz="2800" b="1" dirty="0">
              <a:solidFill>
                <a:srgbClr val="7030A0"/>
              </a:solidFill>
            </a:endParaRPr>
          </a:p>
        </p:txBody>
      </p:sp>
      <p:sp>
        <p:nvSpPr>
          <p:cNvPr id="123" name="Google Shape;123;p8"/>
          <p:cNvSpPr txBox="1">
            <a:spLocks noGrp="1"/>
          </p:cNvSpPr>
          <p:nvPr>
            <p:ph type="body" idx="3"/>
          </p:nvPr>
        </p:nvSpPr>
        <p:spPr>
          <a:xfrm>
            <a:off x="499925" y="1007692"/>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l-GR" i="0" dirty="0"/>
              <a:t>Συμφωνείτε με τους ψυχολόγους που πιστεύουν ότι:</a:t>
            </a:r>
            <a:endParaRPr dirty="0"/>
          </a:p>
        </p:txBody>
      </p:sp>
      <p:sp>
        <p:nvSpPr>
          <p:cNvPr id="124" name="Google Shape;124;p8"/>
          <p:cNvSpPr txBox="1">
            <a:spLocks noGrp="1"/>
          </p:cNvSpPr>
          <p:nvPr>
            <p:ph type="title"/>
          </p:nvPr>
        </p:nvSpPr>
        <p:spPr>
          <a:xfrm>
            <a:off x="1582055" y="239939"/>
            <a:ext cx="7665853" cy="720000"/>
          </a:xfrm>
          <a:prstGeom prst="rect">
            <a:avLst/>
          </a:prstGeom>
          <a:noFill/>
          <a:ln>
            <a:noFill/>
          </a:ln>
        </p:spPr>
        <p:txBody>
          <a:bodyPr spcFirstLastPara="1" wrap="square" lIns="72000" tIns="45700" rIns="72000" bIns="45700" anchor="ctr" anchorCtr="0">
            <a:noAutofit/>
          </a:bodyPr>
          <a:lstStyle/>
          <a:p>
            <a:pPr marL="0" lvl="0" indent="0" algn="ctr" rtl="0">
              <a:lnSpc>
                <a:spcPct val="90000"/>
              </a:lnSpc>
              <a:spcBef>
                <a:spcPts val="0"/>
              </a:spcBef>
              <a:spcAft>
                <a:spcPts val="0"/>
              </a:spcAft>
              <a:buClr>
                <a:schemeClr val="accent2"/>
              </a:buClr>
              <a:buSzPts val="2800"/>
              <a:buFont typeface="Calibri"/>
              <a:buNone/>
            </a:pPr>
            <a:r>
              <a:rPr lang="el-GR" dirty="0">
                <a:solidFill>
                  <a:srgbClr val="0A9A8F"/>
                </a:solidFill>
                <a:latin typeface="Calibri" panose="020F0502020204030204" pitchFamily="34" charset="0"/>
                <a:ea typeface="Open Sans"/>
                <a:cs typeface="Calibri" panose="020F0502020204030204" pitchFamily="34" charset="0"/>
                <a:sym typeface="Open Sans"/>
              </a:rPr>
              <a:t>Γίνε ενσυνείδητος/η καταναλωτής/</a:t>
            </a:r>
            <a:r>
              <a:rPr lang="el-GR" dirty="0" err="1">
                <a:solidFill>
                  <a:srgbClr val="0A9A8F"/>
                </a:solidFill>
                <a:latin typeface="Calibri" panose="020F0502020204030204" pitchFamily="34" charset="0"/>
                <a:ea typeface="Open Sans"/>
                <a:cs typeface="Calibri" panose="020F0502020204030204" pitchFamily="34" charset="0"/>
                <a:sym typeface="Open Sans"/>
              </a:rPr>
              <a:t>τρια</a:t>
            </a:r>
            <a:endParaRPr dirty="0"/>
          </a:p>
        </p:txBody>
      </p:sp>
      <p:pic>
        <p:nvPicPr>
          <p:cNvPr id="125" name="Google Shape;125;p8" descr="Badge Tick with solid fill"/>
          <p:cNvPicPr preferRelativeResize="0"/>
          <p:nvPr/>
        </p:nvPicPr>
        <p:blipFill rotWithShape="1">
          <a:blip r:embed="rId3">
            <a:alphaModFix/>
          </a:blip>
          <a:srcRect/>
          <a:stretch/>
        </p:blipFill>
        <p:spPr>
          <a:xfrm>
            <a:off x="11917066" y="19175"/>
            <a:ext cx="914400" cy="914400"/>
          </a:xfrm>
          <a:prstGeom prst="rect">
            <a:avLst/>
          </a:prstGeom>
          <a:noFill/>
          <a:ln>
            <a:noFill/>
          </a:ln>
        </p:spPr>
      </p:pic>
      <p:pic>
        <p:nvPicPr>
          <p:cNvPr id="126" name="Google Shape;126;p8" descr="Badge Tick with solid fill"/>
          <p:cNvPicPr preferRelativeResize="0"/>
          <p:nvPr/>
        </p:nvPicPr>
        <p:blipFill rotWithShape="1">
          <a:blip r:embed="rId3">
            <a:alphaModFix/>
          </a:blip>
          <a:srcRect/>
          <a:stretch/>
        </p:blipFill>
        <p:spPr>
          <a:xfrm>
            <a:off x="499925" y="117919"/>
            <a:ext cx="914400" cy="914400"/>
          </a:xfrm>
          <a:prstGeom prst="rect">
            <a:avLst/>
          </a:prstGeom>
          <a:noFill/>
          <a:ln>
            <a:noFill/>
          </a:ln>
        </p:spPr>
      </p:pic>
      <p:pic>
        <p:nvPicPr>
          <p:cNvPr id="127" name="Google Shape;127;p8" descr="Group of women with solid fill"/>
          <p:cNvPicPr preferRelativeResize="0"/>
          <p:nvPr/>
        </p:nvPicPr>
        <p:blipFill rotWithShape="1">
          <a:blip r:embed="rId4">
            <a:alphaModFix/>
          </a:blip>
          <a:srcRect/>
          <a:stretch/>
        </p:blipFill>
        <p:spPr>
          <a:xfrm>
            <a:off x="5374739" y="1630113"/>
            <a:ext cx="914400" cy="914400"/>
          </a:xfrm>
          <a:prstGeom prst="rect">
            <a:avLst/>
          </a:prstGeom>
          <a:noFill/>
          <a:ln>
            <a:noFill/>
          </a:ln>
        </p:spPr>
      </p:pic>
      <p:pic>
        <p:nvPicPr>
          <p:cNvPr id="128" name="Google Shape;128;p8" descr="Two Men with solid fill"/>
          <p:cNvPicPr preferRelativeResize="0"/>
          <p:nvPr/>
        </p:nvPicPr>
        <p:blipFill rotWithShape="1">
          <a:blip r:embed="rId5">
            <a:alphaModFix/>
          </a:blip>
          <a:srcRect/>
          <a:stretch/>
        </p:blipFill>
        <p:spPr>
          <a:xfrm>
            <a:off x="11797327" y="1684698"/>
            <a:ext cx="914400" cy="914400"/>
          </a:xfrm>
          <a:prstGeom prst="rect">
            <a:avLst/>
          </a:prstGeom>
          <a:noFill/>
          <a:ln>
            <a:noFill/>
          </a:ln>
        </p:spPr>
      </p:pic>
      <p:sp>
        <p:nvSpPr>
          <p:cNvPr id="129" name="Google Shape;129;p8"/>
          <p:cNvSpPr txBox="1"/>
          <p:nvPr/>
        </p:nvSpPr>
        <p:spPr>
          <a:xfrm>
            <a:off x="577768" y="6967874"/>
            <a:ext cx="11422742" cy="6983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600" dirty="0">
                <a:solidFill>
                  <a:schemeClr val="dk1"/>
                </a:solidFill>
                <a:latin typeface="Calibri"/>
                <a:ea typeface="Calibri"/>
                <a:cs typeface="Calibri"/>
                <a:sym typeface="Calibri"/>
              </a:rPr>
              <a:t>Πηγή</a:t>
            </a:r>
            <a:r>
              <a:rPr lang="en-IE" sz="1600" dirty="0">
                <a:solidFill>
                  <a:schemeClr val="dk1"/>
                </a:solidFill>
                <a:latin typeface="Calibri"/>
                <a:ea typeface="Calibri"/>
                <a:cs typeface="Calibri"/>
                <a:sym typeface="Calibri"/>
              </a:rPr>
              <a:t>: https://buffer.com/resources/the-science-of-colors-in-marketing-why-is-facebook-blue/</a:t>
            </a:r>
            <a:r>
              <a:rPr lang="en-IE" sz="1969" dirty="0">
                <a:solidFill>
                  <a:schemeClr val="dk1"/>
                </a:solidFill>
                <a:latin typeface="Calibri"/>
                <a:ea typeface="Calibri"/>
                <a:cs typeface="Calibri"/>
                <a:sym typeface="Calibri"/>
              </a:rPr>
              <a:t> </a:t>
            </a:r>
            <a:endParaRPr sz="1969" dirty="0">
              <a:solidFill>
                <a:schemeClr val="dk1"/>
              </a:solidFill>
              <a:latin typeface="Calibri"/>
              <a:ea typeface="Calibri"/>
              <a:cs typeface="Calibri"/>
              <a:sym typeface="Calibri"/>
            </a:endParaRPr>
          </a:p>
          <a:p>
            <a:pPr marL="0" marR="0" lvl="0" indent="0" algn="l" rtl="0">
              <a:spcBef>
                <a:spcPts val="0"/>
              </a:spcBef>
              <a:spcAft>
                <a:spcPts val="0"/>
              </a:spcAft>
              <a:buNone/>
            </a:pPr>
            <a:r>
              <a:rPr lang="en-IE" sz="1969" dirty="0">
                <a:solidFill>
                  <a:schemeClr val="dk1"/>
                </a:solidFill>
                <a:latin typeface="Calibri"/>
                <a:ea typeface="Calibri"/>
                <a:cs typeface="Calibri"/>
                <a:sym typeface="Calibri"/>
              </a:rPr>
              <a:t> </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
        <p:cNvGrpSpPr/>
        <p:nvPr/>
      </p:nvGrpSpPr>
      <p:grpSpPr>
        <a:xfrm>
          <a:off x="0" y="0"/>
          <a:ext cx="0" cy="0"/>
          <a:chOff x="0" y="0"/>
          <a:chExt cx="0" cy="0"/>
        </a:xfrm>
      </p:grpSpPr>
      <p:sp>
        <p:nvSpPr>
          <p:cNvPr id="146" name="Google Shape;146;p10"/>
          <p:cNvSpPr/>
          <p:nvPr/>
        </p:nvSpPr>
        <p:spPr>
          <a:xfrm>
            <a:off x="0" y="0"/>
            <a:ext cx="13335001" cy="7505700"/>
          </a:xfrm>
          <a:prstGeom prst="rect">
            <a:avLst/>
          </a:prstGeom>
          <a:solidFill>
            <a:srgbClr val="4233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69">
              <a:solidFill>
                <a:schemeClr val="lt1"/>
              </a:solidFill>
              <a:latin typeface="Calibri"/>
              <a:ea typeface="Calibri"/>
              <a:cs typeface="Calibri"/>
              <a:sym typeface="Calibri"/>
            </a:endParaRPr>
          </a:p>
        </p:txBody>
      </p:sp>
      <p:sp>
        <p:nvSpPr>
          <p:cNvPr id="147" name="Google Shape;147;p10"/>
          <p:cNvSpPr/>
          <p:nvPr/>
        </p:nvSpPr>
        <p:spPr>
          <a:xfrm>
            <a:off x="1204686" y="525399"/>
            <a:ext cx="10461954" cy="5732072"/>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69">
              <a:solidFill>
                <a:schemeClr val="lt1"/>
              </a:solidFill>
              <a:latin typeface="Calibri"/>
              <a:ea typeface="Calibri"/>
              <a:cs typeface="Calibri"/>
              <a:sym typeface="Calibri"/>
            </a:endParaRPr>
          </a:p>
        </p:txBody>
      </p:sp>
      <p:pic>
        <p:nvPicPr>
          <p:cNvPr id="148" name="Google Shape;148;p10" descr="Map&#10;&#10;Description automatically generated with medium confidence"/>
          <p:cNvPicPr preferRelativeResize="0">
            <a:picLocks noGrp="1"/>
          </p:cNvPicPr>
          <p:nvPr>
            <p:ph type="body" idx="1"/>
          </p:nvPr>
        </p:nvPicPr>
        <p:blipFill rotWithShape="1">
          <a:blip r:embed="rId3">
            <a:alphaModFix/>
          </a:blip>
          <a:srcRect/>
          <a:stretch/>
        </p:blipFill>
        <p:spPr>
          <a:xfrm>
            <a:off x="1204686" y="269823"/>
            <a:ext cx="10813143" cy="6452568"/>
          </a:xfrm>
          <a:prstGeom prst="rect">
            <a:avLst/>
          </a:prstGeom>
          <a:noFill/>
          <a:ln>
            <a:noFill/>
          </a:ln>
        </p:spPr>
      </p:pic>
      <p:sp>
        <p:nvSpPr>
          <p:cNvPr id="149" name="Google Shape;149;p10"/>
          <p:cNvSpPr txBox="1"/>
          <p:nvPr/>
        </p:nvSpPr>
        <p:spPr>
          <a:xfrm>
            <a:off x="1204686" y="6980301"/>
            <a:ext cx="12845143" cy="6983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969" dirty="0">
                <a:solidFill>
                  <a:schemeClr val="lt1"/>
                </a:solidFill>
                <a:latin typeface="Calibri"/>
                <a:ea typeface="Calibri"/>
                <a:cs typeface="Calibri"/>
                <a:sym typeface="Calibri"/>
              </a:rPr>
              <a:t>Πηγή</a:t>
            </a:r>
            <a:r>
              <a:rPr lang="en-IE" sz="1969" dirty="0">
                <a:solidFill>
                  <a:schemeClr val="lt1"/>
                </a:solidFill>
                <a:latin typeface="Calibri"/>
                <a:ea typeface="Calibri"/>
                <a:cs typeface="Calibri"/>
                <a:sym typeface="Calibri"/>
              </a:rPr>
              <a:t>: https://thelogocompany.net/wp-content/uploads/2020/12/Color_Emotion_Guide221.png</a:t>
            </a:r>
            <a:endParaRPr dirty="0"/>
          </a:p>
          <a:p>
            <a:pPr marL="0" marR="0" lvl="0" indent="0" algn="l" rtl="0">
              <a:spcBef>
                <a:spcPts val="0"/>
              </a:spcBef>
              <a:spcAft>
                <a:spcPts val="0"/>
              </a:spcAft>
              <a:buNone/>
            </a:pPr>
            <a:r>
              <a:rPr lang="en-IE" sz="1969" dirty="0">
                <a:solidFill>
                  <a:schemeClr val="dk1"/>
                </a:solidFill>
                <a:latin typeface="Calibri"/>
                <a:ea typeface="Calibri"/>
                <a:cs typeface="Calibri"/>
                <a:sym typeface="Calibri"/>
              </a:rPr>
              <a:t> </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17BBD2-424D-CCA0-D649-88C8F141FD06}"/>
              </a:ext>
            </a:extLst>
          </p:cNvPr>
          <p:cNvSpPr>
            <a:spLocks noGrp="1"/>
          </p:cNvSpPr>
          <p:nvPr>
            <p:ph type="body" idx="1"/>
          </p:nvPr>
        </p:nvSpPr>
        <p:spPr>
          <a:xfrm>
            <a:off x="442092" y="2319563"/>
            <a:ext cx="7366539" cy="4415065"/>
          </a:xfrm>
        </p:spPr>
        <p:txBody>
          <a:bodyPr/>
          <a:lstStyle/>
          <a:p>
            <a:pPr marL="571500" indent="-342900" algn="l">
              <a:buFont typeface="Arial" panose="020B0604020202020204" pitchFamily="34" charset="0"/>
              <a:buChar char="•"/>
            </a:pPr>
            <a:r>
              <a:rPr lang="el-GR" sz="24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Η διαφήμιση</a:t>
            </a:r>
            <a:r>
              <a:rPr lang="el-GR" sz="2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μπορεί να μας πείσει να ξοδέψουμε χρήματα που μπορεί να μην έχουμε.</a:t>
            </a:r>
          </a:p>
          <a:p>
            <a:pPr marL="571500" indent="-342900" algn="l">
              <a:buFont typeface="Arial" panose="020B0604020202020204" pitchFamily="34" charset="0"/>
              <a:buChar char="•"/>
            </a:pPr>
            <a:r>
              <a:rPr lang="el-GR" sz="2800" b="1" dirty="0">
                <a:solidFill>
                  <a:schemeClr val="bg2"/>
                </a:solidFill>
              </a:rPr>
              <a:t>Η πίεση των συνομηλίκων </a:t>
            </a:r>
            <a:r>
              <a:rPr lang="el-GR" sz="2800" dirty="0">
                <a:solidFill>
                  <a:schemeClr val="bg2"/>
                </a:solidFill>
              </a:rPr>
              <a:t>μπορεί να μας πείσει να ξοδέψουμε χρήματα που μπορεί να μην έχουμε.</a:t>
            </a:r>
          </a:p>
          <a:p>
            <a:pPr marL="571500" indent="-342900" algn="l">
              <a:buFont typeface="Arial" panose="020B0604020202020204" pitchFamily="34" charset="0"/>
              <a:buChar char="•"/>
            </a:pPr>
            <a:r>
              <a:rPr lang="el-GR" sz="2800" b="1" dirty="0">
                <a:solidFill>
                  <a:schemeClr val="bg2"/>
                </a:solidFill>
              </a:rPr>
              <a:t>Οι </a:t>
            </a:r>
            <a:r>
              <a:rPr lang="el-GR" sz="2800" b="1" dirty="0" err="1">
                <a:solidFill>
                  <a:schemeClr val="bg2"/>
                </a:solidFill>
              </a:rPr>
              <a:t>influencers</a:t>
            </a:r>
            <a:r>
              <a:rPr lang="el-GR" sz="2800" b="1" dirty="0">
                <a:solidFill>
                  <a:schemeClr val="bg2"/>
                </a:solidFill>
              </a:rPr>
              <a:t> </a:t>
            </a:r>
            <a:r>
              <a:rPr lang="el-GR" sz="2800" dirty="0">
                <a:solidFill>
                  <a:schemeClr val="bg2"/>
                </a:solidFill>
              </a:rPr>
              <a:t>μπορούν να μας πείσουν να ξοδέψουμε χρήματα που μπορεί να μην έχουμε.</a:t>
            </a:r>
            <a:endParaRPr lang="en-GB" sz="2800" dirty="0">
              <a:solidFill>
                <a:schemeClr val="bg2"/>
              </a:solidFill>
            </a:endParaRPr>
          </a:p>
          <a:p>
            <a:pPr marL="228600" indent="0" algn="ctr"/>
            <a:endParaRPr lang="en-US" sz="2800" b="1" dirty="0">
              <a:solidFill>
                <a:srgbClr val="FF0000"/>
              </a:solidFill>
            </a:endParaRPr>
          </a:p>
          <a:p>
            <a:pPr marL="228600" indent="0" algn="ctr"/>
            <a:r>
              <a:rPr lang="el-GR" sz="2800" b="1" dirty="0">
                <a:solidFill>
                  <a:srgbClr val="FF0000"/>
                </a:solidFill>
              </a:rPr>
              <a:t>Αν δεν έχουμε τα χρήματα για να αγοράσουμε πράγματα, θα μπορούσαμε να πιεστούμε να τα δανειστούμε από άλλη πηγή.</a:t>
            </a:r>
          </a:p>
          <a:p>
            <a:endParaRPr lang="en-GB" dirty="0"/>
          </a:p>
          <a:p>
            <a:endParaRPr lang="en-GB" dirty="0"/>
          </a:p>
        </p:txBody>
      </p:sp>
      <p:sp>
        <p:nvSpPr>
          <p:cNvPr id="3" name="Title 2">
            <a:extLst>
              <a:ext uri="{FF2B5EF4-FFF2-40B4-BE49-F238E27FC236}">
                <a16:creationId xmlns:a16="http://schemas.microsoft.com/office/drawing/2014/main" id="{2EABA5C8-B7CD-2790-B145-10B25CB46495}"/>
              </a:ext>
            </a:extLst>
          </p:cNvPr>
          <p:cNvSpPr>
            <a:spLocks noGrp="1"/>
          </p:cNvSpPr>
          <p:nvPr>
            <p:ph type="title"/>
          </p:nvPr>
        </p:nvSpPr>
        <p:spPr/>
        <p:txBody>
          <a:bodyPr/>
          <a:lstStyle/>
          <a:p>
            <a:r>
              <a:rPr lang="el-GR" dirty="0">
                <a:solidFill>
                  <a:srgbClr val="0A9A8F"/>
                </a:solidFill>
                <a:latin typeface="Calibri" panose="020F0502020204030204" pitchFamily="34" charset="0"/>
                <a:ea typeface="Open Sans"/>
                <a:cs typeface="Calibri" panose="020F0502020204030204" pitchFamily="34" charset="0"/>
                <a:sym typeface="Open Sans"/>
              </a:rPr>
              <a:t>Γίνε ενσυνείδητος/η καταναλωτής/</a:t>
            </a:r>
            <a:r>
              <a:rPr lang="el-GR" dirty="0" err="1">
                <a:solidFill>
                  <a:srgbClr val="0A9A8F"/>
                </a:solidFill>
                <a:latin typeface="Calibri" panose="020F0502020204030204" pitchFamily="34" charset="0"/>
                <a:ea typeface="Open Sans"/>
                <a:cs typeface="Calibri" panose="020F0502020204030204" pitchFamily="34" charset="0"/>
                <a:sym typeface="Open Sans"/>
              </a:rPr>
              <a:t>τρια</a:t>
            </a:r>
            <a:endParaRPr lang="en-GB" dirty="0"/>
          </a:p>
        </p:txBody>
      </p:sp>
      <p:sp>
        <p:nvSpPr>
          <p:cNvPr id="4" name="Text Placeholder 3">
            <a:extLst>
              <a:ext uri="{FF2B5EF4-FFF2-40B4-BE49-F238E27FC236}">
                <a16:creationId xmlns:a16="http://schemas.microsoft.com/office/drawing/2014/main" id="{EC8BF257-AC95-43DE-643E-C96F6D557D5B}"/>
              </a:ext>
            </a:extLst>
          </p:cNvPr>
          <p:cNvSpPr>
            <a:spLocks noGrp="1"/>
          </p:cNvSpPr>
          <p:nvPr>
            <p:ph type="body" idx="2"/>
          </p:nvPr>
        </p:nvSpPr>
        <p:spPr>
          <a:xfrm>
            <a:off x="500064" y="1152159"/>
            <a:ext cx="12331541" cy="995955"/>
          </a:xfrm>
        </p:spPr>
        <p:txBody>
          <a:bodyPr/>
          <a:lstStyle/>
          <a:p>
            <a:r>
              <a:rPr lang="el-GR" i="0" dirty="0"/>
              <a:t>Δραστηριότητα</a:t>
            </a:r>
            <a:r>
              <a:rPr lang="en-GB" i="0" dirty="0"/>
              <a:t> M6.5</a:t>
            </a:r>
          </a:p>
          <a:p>
            <a:r>
              <a:rPr lang="el-GR" i="0" dirty="0"/>
              <a:t>Πόροι </a:t>
            </a:r>
            <a:r>
              <a:rPr lang="en-GB" i="0" dirty="0"/>
              <a:t>Money Matters : </a:t>
            </a:r>
            <a:r>
              <a:rPr lang="el-GR"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Απόδραση από τη ζούγκλα των χρημάτων</a:t>
            </a:r>
            <a:endParaRPr lang="en-GB" i="0" dirty="0"/>
          </a:p>
        </p:txBody>
      </p:sp>
      <p:pic>
        <p:nvPicPr>
          <p:cNvPr id="5" name="Content Placeholder 4" descr="A picture containing outdoor, plant, tree&#10;&#10;Description automatically generated">
            <a:extLst>
              <a:ext uri="{FF2B5EF4-FFF2-40B4-BE49-F238E27FC236}">
                <a16:creationId xmlns:a16="http://schemas.microsoft.com/office/drawing/2014/main" id="{016317A5-3FBD-12B6-79E6-BE17745001C9}"/>
              </a:ext>
            </a:extLst>
          </p:cNvPr>
          <p:cNvPicPr>
            <a:picLocks noChangeAspect="1"/>
          </p:cNvPicPr>
          <p:nvPr/>
        </p:nvPicPr>
        <p:blipFill rotWithShape="1">
          <a:blip r:embed="rId2">
            <a:extLst>
              <a:ext uri="{28A0092B-C50C-407E-A947-70E740481C1C}">
                <a14:useLocalDpi xmlns:a14="http://schemas.microsoft.com/office/drawing/2010/main" val="0"/>
              </a:ext>
            </a:extLst>
          </a:blip>
          <a:srcRect r="18220" b="-1"/>
          <a:stretch/>
        </p:blipFill>
        <p:spPr>
          <a:xfrm>
            <a:off x="8987594" y="2319563"/>
            <a:ext cx="4076486" cy="2891162"/>
          </a:xfrm>
          <a:prstGeom prst="rect">
            <a:avLst/>
          </a:prstGeom>
        </p:spPr>
      </p:pic>
    </p:spTree>
    <p:extLst>
      <p:ext uri="{BB962C8B-B14F-4D97-AF65-F5344CB8AC3E}">
        <p14:creationId xmlns:p14="http://schemas.microsoft.com/office/powerpoint/2010/main" val="3795783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3DCABC-D7C4-52F4-05D6-29BF8F4C81E4}"/>
              </a:ext>
            </a:extLst>
          </p:cNvPr>
          <p:cNvSpPr>
            <a:spLocks noGrp="1"/>
          </p:cNvSpPr>
          <p:nvPr>
            <p:ph type="body" idx="1"/>
          </p:nvPr>
        </p:nvSpPr>
        <p:spPr/>
        <p:txBody>
          <a:bodyPr/>
          <a:lstStyle/>
          <a:p>
            <a:endParaRPr lang="en-GB" dirty="0"/>
          </a:p>
          <a:p>
            <a:endParaRPr lang="en-GB" dirty="0"/>
          </a:p>
          <a:p>
            <a:endParaRPr lang="en-GB" dirty="0"/>
          </a:p>
          <a:p>
            <a:pPr marL="1461262" lvl="3" indent="0">
              <a:buNone/>
            </a:pPr>
            <a:endParaRPr lang="en-GB" u="sng" dirty="0">
              <a:hlinkClick r:id="rId2"/>
            </a:endParaRPr>
          </a:p>
          <a:p>
            <a:pPr marL="1461262" lvl="3" indent="0">
              <a:buNone/>
            </a:pPr>
            <a:endParaRPr lang="en-GB" u="sng" dirty="0">
              <a:hlinkClick r:id="rId2"/>
            </a:endParaRPr>
          </a:p>
          <a:p>
            <a:pPr marL="1004062" lvl="2" indent="0">
              <a:buNone/>
            </a:pPr>
            <a:r>
              <a:rPr lang="en-GB" sz="2800" u="sng" dirty="0">
                <a:hlinkClick r:id="rId2"/>
              </a:rPr>
              <a:t>https://forms.gle/7Ht4divX2EenTbVv7</a:t>
            </a:r>
            <a:endParaRPr lang="en-GB" sz="2800" dirty="0"/>
          </a:p>
          <a:p>
            <a:endParaRPr lang="en-GB" dirty="0"/>
          </a:p>
          <a:p>
            <a:endParaRPr lang="en-GB" dirty="0"/>
          </a:p>
        </p:txBody>
      </p:sp>
      <p:sp>
        <p:nvSpPr>
          <p:cNvPr id="3" name="Title 2">
            <a:extLst>
              <a:ext uri="{FF2B5EF4-FFF2-40B4-BE49-F238E27FC236}">
                <a16:creationId xmlns:a16="http://schemas.microsoft.com/office/drawing/2014/main" id="{127F033A-44FF-B5D3-7796-34C281203A47}"/>
              </a:ext>
            </a:extLst>
          </p:cNvPr>
          <p:cNvSpPr>
            <a:spLocks noGrp="1"/>
          </p:cNvSpPr>
          <p:nvPr>
            <p:ph type="title"/>
          </p:nvPr>
        </p:nvSpPr>
        <p:spPr/>
        <p:txBody>
          <a:bodyPr/>
          <a:lstStyle/>
          <a:p>
            <a:r>
              <a:rPr lang="el-GR" dirty="0">
                <a:solidFill>
                  <a:srgbClr val="0A9A8F"/>
                </a:solidFill>
                <a:latin typeface="Calibri" panose="020F0502020204030204" pitchFamily="34" charset="0"/>
                <a:ea typeface="Open Sans"/>
                <a:cs typeface="Calibri" panose="020F0502020204030204" pitchFamily="34" charset="0"/>
                <a:sym typeface="Open Sans"/>
              </a:rPr>
              <a:t>Γίνε ενσυνείδητος/η καταναλωτής/</a:t>
            </a:r>
            <a:r>
              <a:rPr lang="el-GR" dirty="0" err="1">
                <a:solidFill>
                  <a:srgbClr val="0A9A8F"/>
                </a:solidFill>
                <a:latin typeface="Calibri" panose="020F0502020204030204" pitchFamily="34" charset="0"/>
                <a:ea typeface="Open Sans"/>
                <a:cs typeface="Calibri" panose="020F0502020204030204" pitchFamily="34" charset="0"/>
                <a:sym typeface="Open Sans"/>
              </a:rPr>
              <a:t>τρια</a:t>
            </a:r>
            <a:endParaRPr lang="en-GB" dirty="0"/>
          </a:p>
        </p:txBody>
      </p:sp>
      <p:sp>
        <p:nvSpPr>
          <p:cNvPr id="4" name="Text Placeholder 3">
            <a:extLst>
              <a:ext uri="{FF2B5EF4-FFF2-40B4-BE49-F238E27FC236}">
                <a16:creationId xmlns:a16="http://schemas.microsoft.com/office/drawing/2014/main" id="{E634C036-7BDB-4C25-87B6-725EFE40DC5C}"/>
              </a:ext>
            </a:extLst>
          </p:cNvPr>
          <p:cNvSpPr>
            <a:spLocks noGrp="1"/>
          </p:cNvSpPr>
          <p:nvPr>
            <p:ph type="body" idx="2"/>
          </p:nvPr>
        </p:nvSpPr>
        <p:spPr>
          <a:xfrm>
            <a:off x="500064" y="1143444"/>
            <a:ext cx="12331541" cy="1072814"/>
          </a:xfrm>
        </p:spPr>
        <p:txBody>
          <a:bodyPr/>
          <a:lstStyle/>
          <a:p>
            <a:r>
              <a:rPr lang="el-GR" i="0" dirty="0"/>
              <a:t>Πόροι Money </a:t>
            </a:r>
            <a:r>
              <a:rPr lang="el-GR" i="0" dirty="0" err="1"/>
              <a:t>Matters</a:t>
            </a:r>
            <a:r>
              <a:rPr lang="el-GR" i="0" dirty="0"/>
              <a:t>:</a:t>
            </a:r>
          </a:p>
          <a:p>
            <a:r>
              <a:rPr lang="el-GR" i="0" dirty="0"/>
              <a:t>Απόδραση από τη ζούγκλα των χρημάτων</a:t>
            </a:r>
            <a:endParaRPr lang="en-GB" dirty="0"/>
          </a:p>
        </p:txBody>
      </p:sp>
      <p:pic>
        <p:nvPicPr>
          <p:cNvPr id="8" name="Picture 7" descr="A picture containing indoor, person&#10;&#10;Description automatically generated">
            <a:extLst>
              <a:ext uri="{FF2B5EF4-FFF2-40B4-BE49-F238E27FC236}">
                <a16:creationId xmlns:a16="http://schemas.microsoft.com/office/drawing/2014/main" id="{F4D52904-1B7A-4864-2ADC-B108F8E63C94}"/>
              </a:ext>
            </a:extLst>
          </p:cNvPr>
          <p:cNvPicPr>
            <a:picLocks noChangeAspect="1"/>
          </p:cNvPicPr>
          <p:nvPr/>
        </p:nvPicPr>
        <p:blipFill>
          <a:blip r:embed="rId3"/>
          <a:stretch>
            <a:fillRect/>
          </a:stretch>
        </p:blipFill>
        <p:spPr>
          <a:xfrm>
            <a:off x="7761469" y="2380343"/>
            <a:ext cx="4967560" cy="4440182"/>
          </a:xfrm>
          <a:prstGeom prst="rect">
            <a:avLst/>
          </a:prstGeom>
        </p:spPr>
      </p:pic>
    </p:spTree>
    <p:extLst>
      <p:ext uri="{BB962C8B-B14F-4D97-AF65-F5344CB8AC3E}">
        <p14:creationId xmlns:p14="http://schemas.microsoft.com/office/powerpoint/2010/main" val="1603279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3DDAB6-EEAD-72B8-2FA1-876B09585C3A}"/>
              </a:ext>
            </a:extLst>
          </p:cNvPr>
          <p:cNvSpPr>
            <a:spLocks noGrp="1"/>
          </p:cNvSpPr>
          <p:nvPr>
            <p:ph type="body" idx="1"/>
          </p:nvPr>
        </p:nvSpPr>
        <p:spPr/>
        <p:txBody>
          <a:bodyPr/>
          <a:lstStyle/>
          <a:p>
            <a:endParaRPr lang="en-GB" dirty="0"/>
          </a:p>
          <a:p>
            <a:endParaRPr lang="en-GB" dirty="0">
              <a:hlinkClick r:id="rId2"/>
            </a:endParaRPr>
          </a:p>
          <a:p>
            <a:r>
              <a:rPr lang="el-GR" sz="2800" dirty="0">
                <a:hlinkClick r:id="rId2"/>
              </a:rPr>
              <a:t>Διαπλανητική ανταλλαγή</a:t>
            </a:r>
            <a:r>
              <a:rPr lang="en-GB" sz="2800" dirty="0">
                <a:hlinkClick r:id="rId2"/>
              </a:rPr>
              <a:t>:</a:t>
            </a:r>
          </a:p>
          <a:p>
            <a:endParaRPr lang="en-GB" sz="2800" u="sng" dirty="0">
              <a:hlinkClick r:id="rId2"/>
            </a:endParaRPr>
          </a:p>
          <a:p>
            <a:endParaRPr lang="en-GB" sz="2800" u="sng" dirty="0">
              <a:hlinkClick r:id="rId2"/>
            </a:endParaRPr>
          </a:p>
          <a:p>
            <a:r>
              <a:rPr lang="en-GB" sz="2800" u="sng" dirty="0">
                <a:hlinkClick r:id="rId2"/>
              </a:rPr>
              <a:t>https://forms.gle/1qNm9eD2mvmpbag46</a:t>
            </a:r>
            <a:endParaRPr lang="en-GB" sz="2800" dirty="0"/>
          </a:p>
          <a:p>
            <a:endParaRPr lang="en-US" sz="2800" i="1" dirty="0">
              <a:solidFill>
                <a:srgbClr val="00B050"/>
              </a:solidFill>
            </a:endParaRPr>
          </a:p>
          <a:p>
            <a:endParaRPr lang="en-US" sz="2800" i="1" dirty="0">
              <a:solidFill>
                <a:srgbClr val="00B050"/>
              </a:solidFill>
            </a:endParaRPr>
          </a:p>
          <a:p>
            <a:r>
              <a:rPr lang="el-GR" sz="2800" i="1" dirty="0">
                <a:solidFill>
                  <a:srgbClr val="00B050"/>
                </a:solidFill>
              </a:rPr>
              <a:t>Τι είναι η οικονομική ΚΡΙΣΗ!;!</a:t>
            </a:r>
          </a:p>
          <a:p>
            <a:r>
              <a:rPr lang="el-GR" sz="2800" i="1" dirty="0">
                <a:solidFill>
                  <a:srgbClr val="00B050"/>
                </a:solidFill>
              </a:rPr>
              <a:t>Πώς τα υψηλά επιτόκια μας παγιδεύουν στο χρέος;</a:t>
            </a:r>
          </a:p>
          <a:p>
            <a:r>
              <a:rPr lang="el-GR" sz="2800" i="1" dirty="0">
                <a:solidFill>
                  <a:srgbClr val="00B050"/>
                </a:solidFill>
              </a:rPr>
              <a:t>Πώς μπορούμε να έχουμε μια κυκλική, </a:t>
            </a:r>
          </a:p>
          <a:p>
            <a:r>
              <a:rPr lang="el-GR" sz="2800" i="1" dirty="0">
                <a:solidFill>
                  <a:srgbClr val="00B050"/>
                </a:solidFill>
              </a:rPr>
              <a:t>πράσινη οικονομία;</a:t>
            </a:r>
            <a:endParaRPr lang="en-GB" dirty="0"/>
          </a:p>
          <a:p>
            <a:endParaRPr lang="en-GB" dirty="0"/>
          </a:p>
        </p:txBody>
      </p:sp>
      <p:sp>
        <p:nvSpPr>
          <p:cNvPr id="3" name="Title 2">
            <a:extLst>
              <a:ext uri="{FF2B5EF4-FFF2-40B4-BE49-F238E27FC236}">
                <a16:creationId xmlns:a16="http://schemas.microsoft.com/office/drawing/2014/main" id="{78D95FEF-4413-D8CC-AA07-52D3DEB8EE4C}"/>
              </a:ext>
            </a:extLst>
          </p:cNvPr>
          <p:cNvSpPr>
            <a:spLocks noGrp="1"/>
          </p:cNvSpPr>
          <p:nvPr>
            <p:ph type="title"/>
          </p:nvPr>
        </p:nvSpPr>
        <p:spPr>
          <a:xfrm>
            <a:off x="319314" y="432159"/>
            <a:ext cx="12513186" cy="720000"/>
          </a:xfrm>
        </p:spPr>
        <p:txBody>
          <a:bodyPr/>
          <a:lstStyle/>
          <a:p>
            <a:r>
              <a:rPr lang="el-GR" dirty="0">
                <a:solidFill>
                  <a:srgbClr val="0A9A8F"/>
                </a:solidFill>
                <a:latin typeface="Calibri" panose="020F0502020204030204" pitchFamily="34" charset="0"/>
                <a:ea typeface="Open Sans"/>
                <a:cs typeface="Calibri" panose="020F0502020204030204" pitchFamily="34" charset="0"/>
                <a:sym typeface="Open Sans"/>
              </a:rPr>
              <a:t>Γίνε ενσυνείδητος/η καταναλωτής/</a:t>
            </a:r>
            <a:r>
              <a:rPr lang="el-GR" dirty="0" err="1">
                <a:solidFill>
                  <a:srgbClr val="0A9A8F"/>
                </a:solidFill>
                <a:latin typeface="Calibri" panose="020F0502020204030204" pitchFamily="34" charset="0"/>
                <a:ea typeface="Open Sans"/>
                <a:cs typeface="Calibri" panose="020F0502020204030204" pitchFamily="34" charset="0"/>
                <a:sym typeface="Open Sans"/>
              </a:rPr>
              <a:t>τρια</a:t>
            </a:r>
            <a:endParaRPr lang="en-GB" dirty="0"/>
          </a:p>
        </p:txBody>
      </p:sp>
      <p:sp>
        <p:nvSpPr>
          <p:cNvPr id="4" name="Text Placeholder 3">
            <a:extLst>
              <a:ext uri="{FF2B5EF4-FFF2-40B4-BE49-F238E27FC236}">
                <a16:creationId xmlns:a16="http://schemas.microsoft.com/office/drawing/2014/main" id="{EE00A558-635D-E1DA-9D01-56EB26F0B4F8}"/>
              </a:ext>
            </a:extLst>
          </p:cNvPr>
          <p:cNvSpPr>
            <a:spLocks noGrp="1"/>
          </p:cNvSpPr>
          <p:nvPr>
            <p:ph type="body" idx="2"/>
          </p:nvPr>
        </p:nvSpPr>
        <p:spPr>
          <a:xfrm>
            <a:off x="319314" y="957944"/>
            <a:ext cx="12512291" cy="1378856"/>
          </a:xfrm>
        </p:spPr>
        <p:txBody>
          <a:bodyPr/>
          <a:lstStyle/>
          <a:p>
            <a:pPr algn="l"/>
            <a:r>
              <a:rPr lang="en-GB" i="0" dirty="0"/>
              <a:t>  </a:t>
            </a:r>
            <a:r>
              <a:rPr lang="el-GR" i="0" dirty="0"/>
              <a:t>Δραστηριότητα</a:t>
            </a:r>
            <a:r>
              <a:rPr lang="en-GB" i="0" dirty="0"/>
              <a:t> M6.6</a:t>
            </a:r>
          </a:p>
          <a:p>
            <a:pPr algn="l"/>
            <a:r>
              <a:rPr lang="en-GB" i="0" dirty="0"/>
              <a:t>   </a:t>
            </a:r>
            <a:r>
              <a:rPr lang="el-GR" i="0" dirty="0"/>
              <a:t>Πόροι </a:t>
            </a:r>
            <a:r>
              <a:rPr lang="en-GB" i="0" dirty="0"/>
              <a:t>Money Matters: </a:t>
            </a:r>
            <a:r>
              <a:rPr lang="el-GR" i="0" dirty="0"/>
              <a:t>Στρατηγικές για να γίνετε ενσυνείδητος/η καταναλωτής/</a:t>
            </a:r>
            <a:r>
              <a:rPr lang="el-GR" i="0" dirty="0" err="1"/>
              <a:t>τρια</a:t>
            </a:r>
            <a:r>
              <a:rPr lang="el-GR" i="0" dirty="0"/>
              <a:t>: Η 'Κυκλική οικονομία'</a:t>
            </a:r>
            <a:endParaRPr lang="en-GB" dirty="0"/>
          </a:p>
        </p:txBody>
      </p:sp>
      <p:pic>
        <p:nvPicPr>
          <p:cNvPr id="5" name="Content Placeholder 8" descr="A picture containing text&#10;&#10;Description automatically generated">
            <a:extLst>
              <a:ext uri="{FF2B5EF4-FFF2-40B4-BE49-F238E27FC236}">
                <a16:creationId xmlns:a16="http://schemas.microsoft.com/office/drawing/2014/main" id="{39221A4C-C22E-9FF5-C828-ACCE669D6DC6}"/>
              </a:ext>
            </a:extLst>
          </p:cNvPr>
          <p:cNvPicPr>
            <a:picLocks noChangeAspect="1"/>
          </p:cNvPicPr>
          <p:nvPr/>
        </p:nvPicPr>
        <p:blipFill rotWithShape="1">
          <a:blip r:embed="rId3">
            <a:extLst>
              <a:ext uri="{28A0092B-C50C-407E-A947-70E740481C1C}">
                <a14:useLocalDpi xmlns:a14="http://schemas.microsoft.com/office/drawing/2010/main" val="0"/>
              </a:ext>
            </a:extLst>
          </a:blip>
          <a:srcRect b="9939"/>
          <a:stretch/>
        </p:blipFill>
        <p:spPr>
          <a:xfrm>
            <a:off x="8632556" y="2491699"/>
            <a:ext cx="4183920" cy="4106631"/>
          </a:xfrm>
          <a:prstGeom prst="rect">
            <a:avLst/>
          </a:prstGeom>
        </p:spPr>
      </p:pic>
    </p:spTree>
    <p:extLst>
      <p:ext uri="{BB962C8B-B14F-4D97-AF65-F5344CB8AC3E}">
        <p14:creationId xmlns:p14="http://schemas.microsoft.com/office/powerpoint/2010/main" val="779297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2"/>
          <p:cNvSpPr txBox="1">
            <a:spLocks noGrp="1"/>
          </p:cNvSpPr>
          <p:nvPr>
            <p:ph type="body" idx="1"/>
          </p:nvPr>
        </p:nvSpPr>
        <p:spPr>
          <a:xfrm>
            <a:off x="725548" y="2644075"/>
            <a:ext cx="12331541" cy="4429468"/>
          </a:xfrm>
          <a:prstGeom prst="rect">
            <a:avLst/>
          </a:prstGeom>
          <a:noFill/>
          <a:ln>
            <a:noFill/>
          </a:ln>
        </p:spPr>
        <p:txBody>
          <a:bodyPr spcFirstLastPara="1" wrap="square" lIns="72000" tIns="45700" rIns="72000" bIns="45700" anchor="t" anchorCtr="0">
            <a:noAutofit/>
          </a:bodyPr>
          <a:lstStyle/>
          <a:p>
            <a:pPr marL="0" lvl="0" indent="0" algn="l" rtl="0">
              <a:lnSpc>
                <a:spcPct val="100000"/>
              </a:lnSpc>
              <a:spcBef>
                <a:spcPts val="0"/>
              </a:spcBef>
              <a:spcAft>
                <a:spcPts val="0"/>
              </a:spcAft>
              <a:buClr>
                <a:schemeClr val="dk2"/>
              </a:buClr>
              <a:buSzPts val="2100"/>
              <a:buNone/>
            </a:pPr>
            <a:r>
              <a:rPr lang="el-GR" sz="2800" b="1" dirty="0"/>
              <a:t>Μετά την ολοκλήρωση αυτής της ενότητας οι γονείς και οι φροντιστές θα είναι σε θέση να</a:t>
            </a:r>
            <a:r>
              <a:rPr lang="en-IE" sz="2800" b="1" dirty="0"/>
              <a:t>:</a:t>
            </a:r>
          </a:p>
          <a:p>
            <a:pPr marL="0" lvl="0" indent="0" algn="l" rtl="0">
              <a:lnSpc>
                <a:spcPct val="100000"/>
              </a:lnSpc>
              <a:spcBef>
                <a:spcPts val="0"/>
              </a:spcBef>
              <a:spcAft>
                <a:spcPts val="0"/>
              </a:spcAft>
              <a:buClr>
                <a:schemeClr val="dk2"/>
              </a:buClr>
              <a:buSzPts val="2100"/>
              <a:buNone/>
            </a:pPr>
            <a:endParaRPr sz="2800" dirty="0"/>
          </a:p>
          <a:p>
            <a:pPr marL="342900" lvl="0" indent="-342900" algn="l" rtl="0">
              <a:lnSpc>
                <a:spcPct val="100000"/>
              </a:lnSpc>
              <a:spcBef>
                <a:spcPts val="600"/>
              </a:spcBef>
              <a:spcAft>
                <a:spcPts val="0"/>
              </a:spcAft>
              <a:buClr>
                <a:schemeClr val="dk2"/>
              </a:buClr>
              <a:buSzPts val="2100"/>
              <a:buFont typeface="Arial"/>
              <a:buChar char="•"/>
            </a:pPr>
            <a:r>
              <a:rPr lang="el-GR" sz="2800" dirty="0"/>
              <a:t>προσδιορίζουν ορισμένα από τα χαρακτηριστικά των ενσυνείδητων καταναλωτών/-τριών.</a:t>
            </a:r>
            <a:r>
              <a:rPr lang="en-IE" sz="2800" dirty="0"/>
              <a:t> </a:t>
            </a:r>
            <a:endParaRPr sz="2800" dirty="0"/>
          </a:p>
          <a:p>
            <a:pPr marL="342900" lvl="0" indent="-342900" algn="l" rtl="0">
              <a:lnSpc>
                <a:spcPct val="100000"/>
              </a:lnSpc>
              <a:spcBef>
                <a:spcPts val="600"/>
              </a:spcBef>
              <a:spcAft>
                <a:spcPts val="0"/>
              </a:spcAft>
              <a:buClr>
                <a:schemeClr val="dk2"/>
              </a:buClr>
              <a:buSzPts val="2100"/>
              <a:buFont typeface="Arial"/>
              <a:buChar char="•"/>
            </a:pPr>
            <a:r>
              <a:rPr lang="el-GR" sz="2800" dirty="0"/>
              <a:t>αναγνωρίζουν πώς η διαφήμιση λειτουργεί για να ενθαρρύνει τις δαπάνες μέσω της πειθούς.</a:t>
            </a:r>
            <a:r>
              <a:rPr lang="en-IE" sz="2800" dirty="0"/>
              <a:t>  </a:t>
            </a:r>
            <a:endParaRPr sz="2800" dirty="0"/>
          </a:p>
          <a:p>
            <a:pPr marL="342900" lvl="0" indent="-342900" algn="l" rtl="0">
              <a:lnSpc>
                <a:spcPct val="100000"/>
              </a:lnSpc>
              <a:spcBef>
                <a:spcPts val="600"/>
              </a:spcBef>
              <a:spcAft>
                <a:spcPts val="0"/>
              </a:spcAft>
              <a:buClr>
                <a:schemeClr val="dk2"/>
              </a:buClr>
              <a:buSzPts val="2100"/>
              <a:buFont typeface="Arial"/>
              <a:buChar char="•"/>
            </a:pPr>
            <a:r>
              <a:rPr lang="el-GR" sz="2800" dirty="0"/>
              <a:t>κατανοούν το ρόλο της κυκλικής οικονομίας.</a:t>
            </a:r>
            <a:endParaRPr sz="2800" dirty="0"/>
          </a:p>
        </p:txBody>
      </p:sp>
      <p:sp>
        <p:nvSpPr>
          <p:cNvPr id="58" name="Google Shape;58;p2"/>
          <p:cNvSpPr txBox="1">
            <a:spLocks noGrp="1"/>
          </p:cNvSpPr>
          <p:nvPr>
            <p:ph type="title"/>
          </p:nvPr>
        </p:nvSpPr>
        <p:spPr>
          <a:xfrm>
            <a:off x="502500" y="432158"/>
            <a:ext cx="12330000" cy="1201263"/>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l-GR" dirty="0">
                <a:solidFill>
                  <a:srgbClr val="0A9A8F"/>
                </a:solidFill>
                <a:latin typeface="Calibri" panose="020F0502020204030204" pitchFamily="34" charset="0"/>
                <a:ea typeface="Open Sans"/>
                <a:cs typeface="Calibri" panose="020F0502020204030204" pitchFamily="34" charset="0"/>
                <a:sym typeface="Open Sans"/>
              </a:rPr>
              <a:t>Γίνε ενσυνείδητος/η καταναλωτής/</a:t>
            </a:r>
            <a:r>
              <a:rPr lang="el-GR" dirty="0" err="1">
                <a:solidFill>
                  <a:srgbClr val="0A9A8F"/>
                </a:solidFill>
                <a:latin typeface="Calibri" panose="020F0502020204030204" pitchFamily="34" charset="0"/>
                <a:ea typeface="Open Sans"/>
                <a:cs typeface="Calibri" panose="020F0502020204030204" pitchFamily="34" charset="0"/>
                <a:sym typeface="Open Sans"/>
              </a:rPr>
              <a:t>τρια</a:t>
            </a:r>
            <a:br>
              <a:rPr lang="en-IE" sz="28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br>
            <a:r>
              <a:rPr lang="el-GR" sz="28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Μαθησιακά Αποτελέσματα</a:t>
            </a:r>
            <a:r>
              <a:rPr lang="en-IE" dirty="0"/>
              <a:t> </a:t>
            </a:r>
            <a:endParaRPr dirty="0"/>
          </a:p>
        </p:txBody>
      </p:sp>
    </p:spTree>
    <p:extLst>
      <p:ext uri="{BB962C8B-B14F-4D97-AF65-F5344CB8AC3E}">
        <p14:creationId xmlns:p14="http://schemas.microsoft.com/office/powerpoint/2010/main" val="4146393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14" title="Explaining the Circular Economy and How Society Can Re-think Progress | Animated Video Essay"/>
          <p:cNvPicPr preferRelativeResize="0">
            <a:picLocks noGrp="1"/>
          </p:cNvPicPr>
          <p:nvPr>
            <p:ph type="body" idx="1"/>
          </p:nvPr>
        </p:nvPicPr>
        <p:blipFill rotWithShape="1">
          <a:blip r:embed="rId3">
            <a:alphaModFix/>
          </a:blip>
          <a:srcRect/>
          <a:stretch/>
        </p:blipFill>
        <p:spPr>
          <a:xfrm>
            <a:off x="3190557" y="2300054"/>
            <a:ext cx="6952343" cy="4097031"/>
          </a:xfrm>
          <a:prstGeom prst="rect">
            <a:avLst/>
          </a:prstGeom>
          <a:noFill/>
          <a:ln>
            <a:noFill/>
          </a:ln>
        </p:spPr>
      </p:pic>
      <p:sp>
        <p:nvSpPr>
          <p:cNvPr id="184" name="Google Shape;184;p14"/>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rgbClr val="0A9A8F"/>
              </a:buClr>
              <a:buSzPts val="2800"/>
              <a:buFont typeface="Open Sans"/>
              <a:buNone/>
            </a:pPr>
            <a:r>
              <a:rPr lang="el-GR" dirty="0">
                <a:solidFill>
                  <a:srgbClr val="0A9A8F"/>
                </a:solidFill>
                <a:latin typeface="Calibri" panose="020F0502020204030204" pitchFamily="34" charset="0"/>
                <a:ea typeface="Open Sans"/>
                <a:cs typeface="Calibri" panose="020F0502020204030204" pitchFamily="34" charset="0"/>
                <a:sym typeface="Open Sans"/>
              </a:rPr>
              <a:t>Γίνε ενσυνείδητος/η καταναλωτής/</a:t>
            </a:r>
            <a:r>
              <a:rPr lang="el-GR" dirty="0" err="1">
                <a:solidFill>
                  <a:srgbClr val="0A9A8F"/>
                </a:solidFill>
                <a:latin typeface="Calibri" panose="020F0502020204030204" pitchFamily="34" charset="0"/>
                <a:ea typeface="Open Sans"/>
                <a:cs typeface="Calibri" panose="020F0502020204030204" pitchFamily="34" charset="0"/>
                <a:sym typeface="Open Sans"/>
              </a:rPr>
              <a:t>τρια</a:t>
            </a:r>
            <a:endParaRPr dirty="0">
              <a:latin typeface="Calibri" panose="020F0502020204030204" pitchFamily="34" charset="0"/>
              <a:cs typeface="Calibri" panose="020F0502020204030204" pitchFamily="34" charset="0"/>
            </a:endParaRPr>
          </a:p>
        </p:txBody>
      </p:sp>
      <p:sp>
        <p:nvSpPr>
          <p:cNvPr id="185" name="Google Shape;185;p14"/>
          <p:cNvSpPr txBox="1">
            <a:spLocks noGrp="1"/>
          </p:cNvSpPr>
          <p:nvPr>
            <p:ph type="body" idx="2"/>
          </p:nvPr>
        </p:nvSpPr>
        <p:spPr>
          <a:xfrm>
            <a:off x="500957" y="1250700"/>
            <a:ext cx="12331541" cy="720000"/>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l-GR" i="0" dirty="0"/>
              <a:t>Στρατηγικές για να γίνετε ενσυνείδητος/η καταναλωτής/</a:t>
            </a:r>
            <a:r>
              <a:rPr lang="el-GR" i="0" dirty="0" err="1"/>
              <a:t>τρια</a:t>
            </a:r>
            <a:r>
              <a:rPr lang="el-GR" i="0" dirty="0"/>
              <a:t>:</a:t>
            </a:r>
          </a:p>
          <a:p>
            <a:pPr marL="0" lvl="0" indent="0" algn="just" rtl="0">
              <a:lnSpc>
                <a:spcPct val="90000"/>
              </a:lnSpc>
              <a:spcBef>
                <a:spcPts val="0"/>
              </a:spcBef>
              <a:spcAft>
                <a:spcPts val="0"/>
              </a:spcAft>
              <a:buClr>
                <a:schemeClr val="lt2"/>
              </a:buClr>
              <a:buSzPts val="2400"/>
              <a:buNone/>
            </a:pPr>
            <a:r>
              <a:rPr lang="el-GR" i="0" dirty="0"/>
              <a:t>Η ‘Κυκλική οικονομία</a:t>
            </a:r>
            <a:endParaRPr dirty="0"/>
          </a:p>
        </p:txBody>
      </p:sp>
      <p:pic>
        <p:nvPicPr>
          <p:cNvPr id="3" name="Picture 2" descr="A landscape with trees and hills in the back&#10;&#10;Description automatically generated with low confidence">
            <a:extLst>
              <a:ext uri="{FF2B5EF4-FFF2-40B4-BE49-F238E27FC236}">
                <a16:creationId xmlns:a16="http://schemas.microsoft.com/office/drawing/2014/main" id="{3B720A87-DB86-0F12-46BC-F959306DF6C8}"/>
              </a:ext>
            </a:extLst>
          </p:cNvPr>
          <p:cNvPicPr>
            <a:picLocks noChangeAspect="1"/>
          </p:cNvPicPr>
          <p:nvPr/>
        </p:nvPicPr>
        <p:blipFill>
          <a:blip r:embed="rId4"/>
          <a:stretch>
            <a:fillRect/>
          </a:stretch>
        </p:blipFill>
        <p:spPr>
          <a:xfrm>
            <a:off x="500959" y="4020457"/>
            <a:ext cx="3664641" cy="3258508"/>
          </a:xfrm>
          <a:prstGeom prst="rect">
            <a:avLst/>
          </a:prstGeom>
        </p:spPr>
      </p:pic>
      <p:pic>
        <p:nvPicPr>
          <p:cNvPr id="5" name="Picture 4" descr="A picture containing outdoor, rock, people, crowd&#10;&#10;Description automatically generated">
            <a:extLst>
              <a:ext uri="{FF2B5EF4-FFF2-40B4-BE49-F238E27FC236}">
                <a16:creationId xmlns:a16="http://schemas.microsoft.com/office/drawing/2014/main" id="{0FC28F24-65EF-C54F-C69C-1E4D13131FE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708570" y="3886486"/>
            <a:ext cx="3758471" cy="3258508"/>
          </a:xfrm>
          <a:prstGeom prst="rect">
            <a:avLst/>
          </a:prstGeom>
        </p:spPr>
      </p:pic>
      <p:sp>
        <p:nvSpPr>
          <p:cNvPr id="6" name="TextBox 5">
            <a:extLst>
              <a:ext uri="{FF2B5EF4-FFF2-40B4-BE49-F238E27FC236}">
                <a16:creationId xmlns:a16="http://schemas.microsoft.com/office/drawing/2014/main" id="{9181B11B-8A92-B05D-ABC7-13E5E1400A28}"/>
              </a:ext>
            </a:extLst>
          </p:cNvPr>
          <p:cNvSpPr txBox="1"/>
          <p:nvPr/>
        </p:nvSpPr>
        <p:spPr>
          <a:xfrm>
            <a:off x="8708570" y="10482210"/>
            <a:ext cx="3758471" cy="230832"/>
          </a:xfrm>
          <a:prstGeom prst="rect">
            <a:avLst/>
          </a:prstGeom>
          <a:noFill/>
        </p:spPr>
        <p:txBody>
          <a:bodyPr wrap="square" rtlCol="0">
            <a:spAutoFit/>
          </a:bodyPr>
          <a:lstStyle/>
          <a:p>
            <a:r>
              <a:rPr lang="en-GB" sz="900">
                <a:hlinkClick r:id="rId6" tooltip="https://eewiki.newint.org/index.php?title=Modern_life_is_rubbish"/>
              </a:rPr>
              <a:t>This Photo</a:t>
            </a:r>
            <a:r>
              <a:rPr lang="en-GB" sz="900"/>
              <a:t> by Unknown Author is licensed under </a:t>
            </a:r>
            <a:r>
              <a:rPr lang="en-GB" sz="900">
                <a:hlinkClick r:id="rId7" tooltip="https://creativecommons.org/licenses/by-nc-sa/3.0/"/>
              </a:rPr>
              <a:t>CC BY-SA-NC</a:t>
            </a:r>
            <a:endParaRPr lang="en-GB"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1"/>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3"/>
          <p:cNvSpPr txBox="1">
            <a:spLocks noGrp="1"/>
          </p:cNvSpPr>
          <p:nvPr>
            <p:ph type="body" idx="1"/>
          </p:nvPr>
        </p:nvSpPr>
        <p:spPr>
          <a:xfrm>
            <a:off x="500064" y="2340243"/>
            <a:ext cx="12330000" cy="5033013"/>
          </a:xfrm>
          <a:prstGeom prst="rect">
            <a:avLst/>
          </a:prstGeom>
          <a:noFill/>
          <a:ln>
            <a:noFill/>
          </a:ln>
        </p:spPr>
        <p:txBody>
          <a:bodyPr spcFirstLastPara="1" wrap="square" lIns="72000" tIns="45700" rIns="72000" bIns="45700" anchor="t" anchorCtr="0">
            <a:noAutofit/>
          </a:bodyPr>
          <a:lstStyle/>
          <a:p>
            <a:pPr marL="342900" lvl="0" indent="-342900" algn="l" rtl="0">
              <a:lnSpc>
                <a:spcPct val="100000"/>
              </a:lnSpc>
              <a:spcBef>
                <a:spcPts val="0"/>
              </a:spcBef>
              <a:spcAft>
                <a:spcPts val="0"/>
              </a:spcAft>
              <a:buSzPts val="2100"/>
              <a:buFont typeface="Arial"/>
              <a:buChar char="•"/>
            </a:pPr>
            <a:r>
              <a:rPr lang="el-GR" sz="2400" dirty="0"/>
              <a:t>Η οδηγία για τα </a:t>
            </a:r>
            <a:r>
              <a:rPr lang="el-GR" sz="2400" b="1" dirty="0"/>
              <a:t>‘πλαστικά μιας χρήσης’ </a:t>
            </a:r>
            <a:r>
              <a:rPr lang="el-GR" sz="2400" dirty="0"/>
              <a:t>(SUP) τέθηκε σε ισχύ στις 3.7.2021 σε όλη την Ευρώπη. Στόχος είναι η μείωση του όγκου και των επιπτώσεων των πλαστικών προϊόντων στο περιβάλλον. Γνωρίζατε ότι είναι πλέον παράνομη η αγορά των ακόλουθων ειδών;</a:t>
            </a:r>
          </a:p>
          <a:p>
            <a:pPr marL="1092991" lvl="1" indent="-342900" rtl="0">
              <a:lnSpc>
                <a:spcPct val="100000"/>
              </a:lnSpc>
              <a:spcBef>
                <a:spcPts val="600"/>
              </a:spcBef>
              <a:spcAft>
                <a:spcPts val="0"/>
              </a:spcAft>
              <a:buSzPts val="2100"/>
              <a:buFont typeface="Wingdings" panose="05000000000000000000" pitchFamily="2" charset="2"/>
              <a:buChar char="v"/>
            </a:pPr>
            <a:r>
              <a:rPr lang="el-GR" sz="2400" b="1" dirty="0">
                <a:solidFill>
                  <a:schemeClr val="bg2"/>
                </a:solidFill>
              </a:rPr>
              <a:t>Πλαστικές </a:t>
            </a:r>
            <a:r>
              <a:rPr lang="el-GR" sz="2400" dirty="0" err="1">
                <a:solidFill>
                  <a:schemeClr val="bg2"/>
                </a:solidFill>
              </a:rPr>
              <a:t>μπατονέτες</a:t>
            </a:r>
            <a:endParaRPr sz="2400" dirty="0"/>
          </a:p>
          <a:p>
            <a:pPr marL="1092991" lvl="1" indent="-342900" rtl="0">
              <a:lnSpc>
                <a:spcPct val="100000"/>
              </a:lnSpc>
              <a:spcBef>
                <a:spcPts val="600"/>
              </a:spcBef>
              <a:spcAft>
                <a:spcPts val="0"/>
              </a:spcAft>
              <a:buSzPts val="2100"/>
              <a:buFont typeface="Wingdings" panose="05000000000000000000" pitchFamily="2" charset="2"/>
              <a:buChar char="v"/>
            </a:pPr>
            <a:r>
              <a:rPr lang="el-GR" sz="2400" b="1" dirty="0"/>
              <a:t>Πλαστικά </a:t>
            </a:r>
            <a:r>
              <a:rPr lang="el-GR" sz="2400" dirty="0"/>
              <a:t>μαχαιροπήρουνα/πιάτα/</a:t>
            </a:r>
            <a:r>
              <a:rPr lang="en-IE" sz="2400" dirty="0"/>
              <a:t>chopstick</a:t>
            </a:r>
            <a:endParaRPr lang="el-GR" sz="2400" dirty="0"/>
          </a:p>
          <a:p>
            <a:pPr marL="1092991" lvl="1" indent="-342900" rtl="0">
              <a:lnSpc>
                <a:spcPct val="100000"/>
              </a:lnSpc>
              <a:spcBef>
                <a:spcPts val="600"/>
              </a:spcBef>
              <a:spcAft>
                <a:spcPts val="0"/>
              </a:spcAft>
              <a:buSzPts val="2100"/>
              <a:buFont typeface="Wingdings" panose="05000000000000000000" pitchFamily="2" charset="2"/>
              <a:buChar char="v"/>
            </a:pPr>
            <a:r>
              <a:rPr lang="el-GR" sz="2400" b="1" dirty="0"/>
              <a:t>Πλαστικά </a:t>
            </a:r>
            <a:r>
              <a:rPr lang="el-GR" sz="2400" dirty="0"/>
              <a:t>καλαμάκια</a:t>
            </a:r>
          </a:p>
          <a:p>
            <a:pPr marL="637200" lvl="1" indent="-457200">
              <a:buSzPts val="2100"/>
            </a:pPr>
            <a:r>
              <a:rPr lang="el-GR" sz="2400" dirty="0"/>
              <a:t>Να είστε ενήμεροι για τα διαφημιστικά τεχνάσματα, τις μεθόδους και τις στρατηγικές που σας κάνουν να αγοράζετε πράγματα.</a:t>
            </a:r>
          </a:p>
          <a:p>
            <a:pPr marL="635791" indent="-342900" algn="l">
              <a:spcBef>
                <a:spcPts val="600"/>
              </a:spcBef>
              <a:buSzPts val="2100"/>
              <a:buChar char="•"/>
            </a:pPr>
            <a:r>
              <a:rPr lang="el-GR" sz="2400" dirty="0"/>
              <a:t>Ανακυκλώστε τα απορρίμματα τροφίμων ή δημιουργήστε </a:t>
            </a:r>
            <a:r>
              <a:rPr lang="el-GR" sz="2400" dirty="0" err="1"/>
              <a:t>κομποστοποίηση</a:t>
            </a:r>
            <a:r>
              <a:rPr lang="el-GR" sz="2400" dirty="0"/>
              <a:t> στον κήπο από κατάλληλα απορρίμματα.</a:t>
            </a:r>
          </a:p>
          <a:p>
            <a:pPr marL="635791" indent="-342900" algn="l">
              <a:spcBef>
                <a:spcPts val="600"/>
              </a:spcBef>
              <a:buSzPts val="2100"/>
              <a:buChar char="•"/>
            </a:pPr>
            <a:r>
              <a:rPr lang="el-GR" sz="2400" dirty="0"/>
              <a:t>Πουλήστε ή δωρίστε αντί να καταστρέφετε τα ανεπιθύμητα αντικείμενα.</a:t>
            </a:r>
          </a:p>
          <a:p>
            <a:pPr marL="292891" indent="0" algn="ctr">
              <a:spcBef>
                <a:spcPts val="600"/>
              </a:spcBef>
              <a:buSzPts val="2100"/>
            </a:pPr>
            <a:r>
              <a:rPr lang="el-GR" sz="2400" b="1" dirty="0">
                <a:solidFill>
                  <a:srgbClr val="FF0000"/>
                </a:solidFill>
              </a:rPr>
              <a:t>Έχετε άλλες ιδέες;</a:t>
            </a:r>
            <a:r>
              <a:rPr lang="en-IE" dirty="0"/>
              <a:t> </a:t>
            </a:r>
            <a:endParaRPr dirty="0"/>
          </a:p>
          <a:p>
            <a:pPr marL="1092991" lvl="1" indent="-203962" algn="l" rtl="0">
              <a:lnSpc>
                <a:spcPct val="100000"/>
              </a:lnSpc>
              <a:spcBef>
                <a:spcPts val="600"/>
              </a:spcBef>
              <a:spcAft>
                <a:spcPts val="0"/>
              </a:spcAft>
              <a:buSzPts val="2188"/>
              <a:buNone/>
            </a:pPr>
            <a:endParaRPr dirty="0"/>
          </a:p>
        </p:txBody>
      </p:sp>
      <p:sp>
        <p:nvSpPr>
          <p:cNvPr id="176" name="Google Shape;176;p13"/>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l-GR" dirty="0">
                <a:solidFill>
                  <a:srgbClr val="0A9A8F"/>
                </a:solidFill>
                <a:latin typeface="Calibri" panose="020F0502020204030204" pitchFamily="34" charset="0"/>
                <a:ea typeface="Open Sans"/>
                <a:cs typeface="Calibri" panose="020F0502020204030204" pitchFamily="34" charset="0"/>
                <a:sym typeface="Open Sans"/>
              </a:rPr>
              <a:t>Γίνε ενσυνείδητος/η καταναλωτής/</a:t>
            </a:r>
            <a:r>
              <a:rPr lang="el-GR" dirty="0" err="1">
                <a:solidFill>
                  <a:srgbClr val="0A9A8F"/>
                </a:solidFill>
                <a:latin typeface="Calibri" panose="020F0502020204030204" pitchFamily="34" charset="0"/>
                <a:ea typeface="Open Sans"/>
                <a:cs typeface="Calibri" panose="020F0502020204030204" pitchFamily="34" charset="0"/>
                <a:sym typeface="Open Sans"/>
              </a:rPr>
              <a:t>τρια</a:t>
            </a:r>
            <a:endParaRPr dirty="0"/>
          </a:p>
        </p:txBody>
      </p:sp>
      <p:sp>
        <p:nvSpPr>
          <p:cNvPr id="177" name="Google Shape;177;p13"/>
          <p:cNvSpPr txBox="1">
            <a:spLocks noGrp="1"/>
          </p:cNvSpPr>
          <p:nvPr>
            <p:ph type="body" idx="2"/>
          </p:nvPr>
        </p:nvSpPr>
        <p:spPr>
          <a:xfrm>
            <a:off x="500064" y="977275"/>
            <a:ext cx="12331541" cy="1007100"/>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l-GR" i="0" dirty="0"/>
              <a:t>Δραστηριότητα</a:t>
            </a:r>
            <a:r>
              <a:rPr lang="en-IE" i="0" dirty="0"/>
              <a:t> M6.7</a:t>
            </a:r>
          </a:p>
          <a:p>
            <a:pPr marL="0" lvl="0" indent="0" algn="just" rtl="0">
              <a:lnSpc>
                <a:spcPct val="90000"/>
              </a:lnSpc>
              <a:spcBef>
                <a:spcPts val="0"/>
              </a:spcBef>
              <a:spcAft>
                <a:spcPts val="0"/>
              </a:spcAft>
              <a:buClr>
                <a:schemeClr val="lt2"/>
              </a:buClr>
              <a:buSzPts val="2400"/>
              <a:buNone/>
            </a:pPr>
            <a:r>
              <a:rPr lang="el-GR" i="0" dirty="0"/>
              <a:t>Χρήσιμες στρατηγικές που θα μας βοηθήσουν να γίνουμε ενσυνείδητοι/</a:t>
            </a:r>
            <a:r>
              <a:rPr lang="el-GR" i="0" dirty="0" err="1"/>
              <a:t>ες</a:t>
            </a:r>
            <a:r>
              <a:rPr lang="el-GR" i="0" dirty="0"/>
              <a:t> καταναλωτές/-</a:t>
            </a:r>
            <a:r>
              <a:rPr lang="el-GR" i="0" dirty="0" err="1"/>
              <a:t>τριες</a:t>
            </a:r>
            <a:r>
              <a:rPr lang="el-GR" i="0" dirty="0"/>
              <a:t> </a:t>
            </a:r>
          </a:p>
          <a:p>
            <a:pPr marL="0" lvl="0" indent="0" algn="just" rtl="0">
              <a:lnSpc>
                <a:spcPct val="90000"/>
              </a:lnSpc>
              <a:spcBef>
                <a:spcPts val="0"/>
              </a:spcBef>
              <a:spcAft>
                <a:spcPts val="0"/>
              </a:spcAft>
              <a:buClr>
                <a:schemeClr val="lt2"/>
              </a:buClr>
              <a:buSzPts val="2400"/>
              <a:buNone/>
            </a:pPr>
            <a:r>
              <a:rPr lang="el-GR" i="0" dirty="0"/>
              <a:t>Η οδηγία SUP </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8"/>
          <p:cNvSpPr txBox="1"/>
          <p:nvPr/>
        </p:nvSpPr>
        <p:spPr>
          <a:xfrm>
            <a:off x="462799" y="2588218"/>
            <a:ext cx="7363845" cy="1580322"/>
          </a:xfrm>
          <a:prstGeom prst="rect">
            <a:avLst/>
          </a:prstGeom>
          <a:noFill/>
          <a:ln>
            <a:noFill/>
          </a:ln>
        </p:spPr>
        <p:txBody>
          <a:bodyPr spcFirstLastPara="1" wrap="square" lIns="72000" tIns="45700" rIns="72000" bIns="45700" anchor="t" anchorCtr="0">
            <a:noAutofit/>
          </a:bodyPr>
          <a:lstStyle/>
          <a:p>
            <a:pPr marL="0" marR="0" lvl="0" indent="0" algn="l" rtl="0">
              <a:lnSpc>
                <a:spcPct val="90000"/>
              </a:lnSpc>
              <a:spcBef>
                <a:spcPts val="0"/>
              </a:spcBef>
              <a:spcAft>
                <a:spcPts val="0"/>
              </a:spcAft>
              <a:buClr>
                <a:schemeClr val="dk2"/>
              </a:buClr>
              <a:buSzPts val="2800"/>
              <a:buFont typeface="Open Sans"/>
              <a:buNone/>
            </a:pPr>
            <a:r>
              <a:rPr lang="el-GR" sz="2800" b="1" dirty="0">
                <a:solidFill>
                  <a:schemeClr val="dk2"/>
                </a:solidFill>
                <a:latin typeface="Open Sans"/>
                <a:ea typeface="Open Sans"/>
                <a:cs typeface="Open Sans"/>
                <a:sym typeface="Open Sans"/>
              </a:rPr>
              <a:t>Σας ευχαριστούμε για την παρουσία σας.</a:t>
            </a:r>
          </a:p>
          <a:p>
            <a:pPr marL="0" marR="0" lvl="0" indent="0" algn="l" rtl="0">
              <a:lnSpc>
                <a:spcPct val="90000"/>
              </a:lnSpc>
              <a:spcBef>
                <a:spcPts val="0"/>
              </a:spcBef>
              <a:spcAft>
                <a:spcPts val="0"/>
              </a:spcAft>
              <a:buClr>
                <a:schemeClr val="dk2"/>
              </a:buClr>
              <a:buSzPts val="2800"/>
              <a:buFont typeface="Open Sans"/>
              <a:buNone/>
            </a:pPr>
            <a:r>
              <a:rPr lang="el-GR" sz="2800" b="1" dirty="0">
                <a:solidFill>
                  <a:schemeClr val="dk2"/>
                </a:solidFill>
                <a:latin typeface="Open Sans"/>
                <a:ea typeface="Open Sans"/>
                <a:cs typeface="Open Sans"/>
                <a:sym typeface="Open Sans"/>
              </a:rPr>
              <a:t>Για περισσότερες πηγές επισκεφθείτε την ιστοσελίδα Money </a:t>
            </a:r>
            <a:r>
              <a:rPr lang="el-GR" sz="2800" b="1" dirty="0" err="1">
                <a:solidFill>
                  <a:schemeClr val="dk2"/>
                </a:solidFill>
                <a:latin typeface="Open Sans"/>
                <a:ea typeface="Open Sans"/>
                <a:cs typeface="Open Sans"/>
                <a:sym typeface="Open Sans"/>
              </a:rPr>
              <a:t>Matters</a:t>
            </a:r>
            <a:r>
              <a:rPr lang="el-GR" sz="2800" b="1" dirty="0">
                <a:solidFill>
                  <a:schemeClr val="dk2"/>
                </a:solidFill>
                <a:latin typeface="Open Sans"/>
                <a:ea typeface="Open Sans"/>
                <a:cs typeface="Open Sans"/>
                <a:sym typeface="Open Sans"/>
              </a:rPr>
              <a:t>:</a:t>
            </a:r>
            <a:br>
              <a:rPr lang="en-IE" sz="2800" b="1" dirty="0">
                <a:solidFill>
                  <a:schemeClr val="dk2"/>
                </a:solidFill>
                <a:latin typeface="Open Sans"/>
                <a:ea typeface="Open Sans"/>
                <a:cs typeface="Open Sans"/>
                <a:sym typeface="Open Sans"/>
              </a:rPr>
            </a:br>
            <a:br>
              <a:rPr lang="en-IE" sz="2800" b="1" dirty="0">
                <a:solidFill>
                  <a:schemeClr val="dk2"/>
                </a:solidFill>
                <a:latin typeface="Open Sans"/>
                <a:ea typeface="Open Sans"/>
                <a:cs typeface="Open Sans"/>
                <a:sym typeface="Open Sans"/>
              </a:rPr>
            </a:br>
            <a:r>
              <a:rPr lang="en-IE" sz="2800" b="1" u="sng" dirty="0">
                <a:solidFill>
                  <a:schemeClr val="dk2"/>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https://moneymattersproject.eu/</a:t>
            </a:r>
            <a:r>
              <a:rPr lang="en-IE" sz="2800" b="1" dirty="0">
                <a:solidFill>
                  <a:schemeClr val="dk2"/>
                </a:solidFill>
                <a:latin typeface="Open Sans"/>
                <a:ea typeface="Open Sans"/>
                <a:cs typeface="Open Sans"/>
                <a:sym typeface="Open Sans"/>
              </a:rPr>
              <a:t> </a:t>
            </a:r>
            <a:endParaRPr sz="2800" b="1" dirty="0">
              <a:solidFill>
                <a:schemeClr val="dk2"/>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5"/>
          <p:cNvSpPr txBox="1">
            <a:spLocks noGrp="1"/>
          </p:cNvSpPr>
          <p:nvPr>
            <p:ph type="body" idx="1"/>
          </p:nvPr>
        </p:nvSpPr>
        <p:spPr>
          <a:xfrm>
            <a:off x="499924" y="2075544"/>
            <a:ext cx="7091047" cy="5038276"/>
          </a:xfrm>
          <a:prstGeom prst="rect">
            <a:avLst/>
          </a:prstGeom>
          <a:noFill/>
          <a:ln>
            <a:noFill/>
          </a:ln>
        </p:spPr>
        <p:txBody>
          <a:bodyPr spcFirstLastPara="1" wrap="square" lIns="72000" tIns="45700" rIns="72000" bIns="45700" anchor="t" anchorCtr="0">
            <a:noAutofit/>
          </a:bodyPr>
          <a:lstStyle/>
          <a:p>
            <a:pPr marL="0" lvl="0" indent="0" algn="l" rtl="0">
              <a:lnSpc>
                <a:spcPct val="100000"/>
              </a:lnSpc>
              <a:spcBef>
                <a:spcPts val="0"/>
              </a:spcBef>
              <a:spcAft>
                <a:spcPts val="0"/>
              </a:spcAft>
              <a:buClr>
                <a:schemeClr val="accent4"/>
              </a:buClr>
              <a:buSzPts val="2100"/>
              <a:buNone/>
            </a:pPr>
            <a:r>
              <a:rPr lang="el-GR" sz="2400" dirty="0"/>
              <a:t>Ακολουθούν κάποιες Κορυφαίες Συμβουλές που θα σας βοηθήσουν !</a:t>
            </a:r>
            <a:endParaRPr sz="2400" dirty="0"/>
          </a:p>
          <a:p>
            <a:pPr marL="635791" indent="-342900">
              <a:spcBef>
                <a:spcPts val="600"/>
              </a:spcBef>
              <a:buSzPts val="2100"/>
              <a:buChar char="•"/>
            </a:pPr>
            <a:r>
              <a:rPr lang="el-GR" sz="2400" dirty="0"/>
              <a:t>Οι </a:t>
            </a:r>
            <a:r>
              <a:rPr lang="el-GR" sz="2400" dirty="0" err="1"/>
              <a:t>Influencers</a:t>
            </a:r>
            <a:r>
              <a:rPr lang="el-GR" sz="2400" dirty="0"/>
              <a:t> των μέσων κοινωνικής δικτύωσης είναι άτομα που χρησιμοποιούν τις διαδικτυακές πλατφόρμες κοινωνικής δικτύωσης για να μοιραστούν τις προσωπικές τους απόψεις για ένα ευρύ φάσμα θεμάτων.</a:t>
            </a:r>
            <a:endParaRPr sz="2400" dirty="0"/>
          </a:p>
          <a:p>
            <a:pPr marL="635791" indent="-342900">
              <a:spcBef>
                <a:spcPts val="600"/>
              </a:spcBef>
              <a:buSzPts val="2100"/>
              <a:buChar char="•"/>
            </a:pPr>
            <a:r>
              <a:rPr lang="el-GR" sz="2400" dirty="0"/>
              <a:t>Στις διαφάνειες που ακολουθούν, έχουμε συμπεριλάβει μερικούς από τους πιο γνωστούς </a:t>
            </a:r>
            <a:r>
              <a:rPr lang="el-GR" sz="2400" dirty="0" err="1"/>
              <a:t>Influencers</a:t>
            </a:r>
            <a:r>
              <a:rPr lang="el-GR" sz="2400" dirty="0"/>
              <a:t> και οικονομικούς εμπειρογνώμονες σε όλη την Ευρώπη, οι οποίοι συζητούν οικονομικά θέματα - συμπεριλαμβανομένου του πώς να γίνετε ενσυνείδητος/η καταναλωτής/</a:t>
            </a:r>
            <a:r>
              <a:rPr lang="el-GR" sz="2400"/>
              <a:t>τρια.</a:t>
            </a:r>
            <a:endParaRPr dirty="0"/>
          </a:p>
          <a:p>
            <a:pPr marL="0" lvl="0" indent="0" algn="just" rtl="0">
              <a:lnSpc>
                <a:spcPct val="100000"/>
              </a:lnSpc>
              <a:spcBef>
                <a:spcPts val="600"/>
              </a:spcBef>
              <a:spcAft>
                <a:spcPts val="0"/>
              </a:spcAft>
              <a:buClr>
                <a:schemeClr val="accent4"/>
              </a:buClr>
              <a:buSzPts val="2100"/>
              <a:buNone/>
            </a:pPr>
            <a:r>
              <a:rPr lang="en-IE" dirty="0"/>
              <a:t> </a:t>
            </a:r>
            <a:endParaRPr dirty="0"/>
          </a:p>
          <a:p>
            <a:pPr marL="0" lvl="0" indent="0" algn="just" rtl="0">
              <a:lnSpc>
                <a:spcPct val="100000"/>
              </a:lnSpc>
              <a:spcBef>
                <a:spcPts val="600"/>
              </a:spcBef>
              <a:spcAft>
                <a:spcPts val="0"/>
              </a:spcAft>
              <a:buClr>
                <a:schemeClr val="accent4"/>
              </a:buClr>
              <a:buSzPts val="2188"/>
              <a:buNone/>
            </a:pPr>
            <a:endParaRPr dirty="0"/>
          </a:p>
          <a:p>
            <a:pPr marL="0" lvl="0" indent="0" algn="just" rtl="0">
              <a:lnSpc>
                <a:spcPct val="100000"/>
              </a:lnSpc>
              <a:spcBef>
                <a:spcPts val="600"/>
              </a:spcBef>
              <a:spcAft>
                <a:spcPts val="0"/>
              </a:spcAft>
              <a:buClr>
                <a:schemeClr val="accent4"/>
              </a:buClr>
              <a:buSzPts val="2188"/>
              <a:buNone/>
            </a:pPr>
            <a:endParaRPr dirty="0"/>
          </a:p>
          <a:p>
            <a:pPr marL="0" lvl="0" indent="0" algn="just" rtl="0">
              <a:lnSpc>
                <a:spcPct val="100000"/>
              </a:lnSpc>
              <a:spcBef>
                <a:spcPts val="600"/>
              </a:spcBef>
              <a:spcAft>
                <a:spcPts val="0"/>
              </a:spcAft>
              <a:buClr>
                <a:schemeClr val="accent4"/>
              </a:buClr>
              <a:buSzPts val="2188"/>
              <a:buNone/>
            </a:pPr>
            <a:endParaRPr dirty="0"/>
          </a:p>
          <a:p>
            <a:pPr marL="0" lvl="0" indent="0" algn="just" rtl="0">
              <a:lnSpc>
                <a:spcPct val="100000"/>
              </a:lnSpc>
              <a:spcBef>
                <a:spcPts val="600"/>
              </a:spcBef>
              <a:spcAft>
                <a:spcPts val="0"/>
              </a:spcAft>
              <a:buClr>
                <a:schemeClr val="accent4"/>
              </a:buClr>
              <a:buSzPts val="2188"/>
              <a:buNone/>
            </a:pPr>
            <a:endParaRPr dirty="0"/>
          </a:p>
        </p:txBody>
      </p:sp>
      <p:sp>
        <p:nvSpPr>
          <p:cNvPr id="192" name="Google Shape;192;p15"/>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l-GR" dirty="0">
                <a:solidFill>
                  <a:srgbClr val="0A9A8F"/>
                </a:solidFill>
                <a:latin typeface="Calibri" panose="020F0502020204030204" pitchFamily="34" charset="0"/>
                <a:ea typeface="Open Sans"/>
                <a:cs typeface="Calibri" panose="020F0502020204030204" pitchFamily="34" charset="0"/>
                <a:sym typeface="Open Sans"/>
              </a:rPr>
              <a:t>Γίνε ενσυνείδητος/η καταναλωτής/</a:t>
            </a:r>
            <a:r>
              <a:rPr lang="el-GR" dirty="0" err="1">
                <a:solidFill>
                  <a:srgbClr val="0A9A8F"/>
                </a:solidFill>
                <a:latin typeface="Calibri" panose="020F0502020204030204" pitchFamily="34" charset="0"/>
                <a:ea typeface="Open Sans"/>
                <a:cs typeface="Calibri" panose="020F0502020204030204" pitchFamily="34" charset="0"/>
                <a:sym typeface="Open Sans"/>
              </a:rPr>
              <a:t>τρια</a:t>
            </a:r>
            <a:endParaRPr dirty="0"/>
          </a:p>
        </p:txBody>
      </p:sp>
      <p:sp>
        <p:nvSpPr>
          <p:cNvPr id="193" name="Google Shape;193;p15"/>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l-GR" i="0" dirty="0"/>
              <a:t>Κορυφαίες Συμβουλές</a:t>
            </a:r>
            <a:r>
              <a:rPr lang="en-IE" i="0" dirty="0"/>
              <a:t> </a:t>
            </a:r>
            <a:endParaRPr i="0" dirty="0"/>
          </a:p>
        </p:txBody>
      </p:sp>
      <p:pic>
        <p:nvPicPr>
          <p:cNvPr id="194" name="Google Shape;194;p15"/>
          <p:cNvPicPr preferRelativeResize="0"/>
          <p:nvPr/>
        </p:nvPicPr>
        <p:blipFill rotWithShape="1">
          <a:blip r:embed="rId3">
            <a:alphaModFix/>
          </a:blip>
          <a:srcRect/>
          <a:stretch/>
        </p:blipFill>
        <p:spPr>
          <a:xfrm>
            <a:off x="8040914" y="1971838"/>
            <a:ext cx="4790691" cy="396421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6"/>
          <p:cNvSpPr txBox="1">
            <a:spLocks noGrp="1"/>
          </p:cNvSpPr>
          <p:nvPr>
            <p:ph type="body" idx="1"/>
          </p:nvPr>
        </p:nvSpPr>
        <p:spPr>
          <a:xfrm>
            <a:off x="500203" y="1863443"/>
            <a:ext cx="12331402" cy="5129444"/>
          </a:xfrm>
          <a:prstGeom prst="rect">
            <a:avLst/>
          </a:prstGeom>
          <a:noFill/>
          <a:ln>
            <a:noFill/>
          </a:ln>
        </p:spPr>
        <p:txBody>
          <a:bodyPr spcFirstLastPara="1" wrap="square" lIns="72000" tIns="45700" rIns="72000" bIns="45700" anchor="t" anchorCtr="0">
            <a:noAutofit/>
          </a:bodyPr>
          <a:lstStyle/>
          <a:p>
            <a:pPr marL="0" lvl="0" indent="0" algn="just" rtl="0">
              <a:lnSpc>
                <a:spcPct val="100000"/>
              </a:lnSpc>
              <a:spcBef>
                <a:spcPts val="0"/>
              </a:spcBef>
              <a:spcAft>
                <a:spcPts val="0"/>
              </a:spcAft>
              <a:buClr>
                <a:schemeClr val="accent4"/>
              </a:buClr>
              <a:buSzPts val="2000"/>
              <a:buNone/>
            </a:pPr>
            <a:r>
              <a:rPr lang="el-GR" sz="2000" b="1" dirty="0"/>
              <a:t>Πορτογαλία</a:t>
            </a:r>
            <a:r>
              <a:rPr lang="en-IE" sz="2000" b="1" dirty="0"/>
              <a:t>: </a:t>
            </a:r>
            <a:endParaRPr dirty="0"/>
          </a:p>
          <a:p>
            <a:pPr marL="342900" lvl="0" indent="-342900" algn="just" rtl="0">
              <a:lnSpc>
                <a:spcPct val="100000"/>
              </a:lnSpc>
              <a:spcBef>
                <a:spcPts val="600"/>
              </a:spcBef>
              <a:spcAft>
                <a:spcPts val="0"/>
              </a:spcAft>
              <a:buSzPts val="2000"/>
              <a:buFont typeface="Arial"/>
              <a:buChar char="•"/>
            </a:pPr>
            <a:r>
              <a:rPr lang="en-IE" sz="2000" dirty="0" err="1"/>
              <a:t>Finanças</a:t>
            </a:r>
            <a:r>
              <a:rPr lang="en-IE" sz="2000" dirty="0"/>
              <a:t> no </a:t>
            </a:r>
            <a:r>
              <a:rPr lang="en-IE" sz="2000" dirty="0" err="1"/>
              <a:t>Feminino</a:t>
            </a:r>
            <a:r>
              <a:rPr lang="en-IE" sz="2000" dirty="0"/>
              <a:t>: </a:t>
            </a:r>
            <a:r>
              <a:rPr lang="en-IE" sz="2000" b="1" u="sng" dirty="0">
                <a:solidFill>
                  <a:schemeClr val="hlink"/>
                </a:solidFill>
                <a:hlinkClick r:id="rId3"/>
              </a:rPr>
              <a:t>https://www.instagram.com/financas.no.feminino/</a:t>
            </a:r>
            <a:r>
              <a:rPr lang="en-IE" sz="2000" b="1" dirty="0"/>
              <a:t> </a:t>
            </a:r>
            <a:endParaRPr dirty="0"/>
          </a:p>
          <a:p>
            <a:pPr marL="342900" lvl="0" indent="-342900" algn="just" rtl="0">
              <a:lnSpc>
                <a:spcPct val="100000"/>
              </a:lnSpc>
              <a:spcBef>
                <a:spcPts val="600"/>
              </a:spcBef>
              <a:spcAft>
                <a:spcPts val="0"/>
              </a:spcAft>
              <a:buSzPts val="2000"/>
              <a:buFont typeface="Arial"/>
              <a:buChar char="•"/>
            </a:pPr>
            <a:r>
              <a:rPr lang="en-IE" sz="2000" dirty="0" err="1"/>
              <a:t>Poupança</a:t>
            </a:r>
            <a:r>
              <a:rPr lang="en-IE" sz="2000" dirty="0"/>
              <a:t> &amp; </a:t>
            </a:r>
            <a:r>
              <a:rPr lang="en-IE" sz="2000" dirty="0" err="1"/>
              <a:t>Finanças</a:t>
            </a:r>
            <a:r>
              <a:rPr lang="en-IE" sz="2000" dirty="0"/>
              <a:t> </a:t>
            </a:r>
            <a:r>
              <a:rPr lang="en-IE" sz="2000" dirty="0" err="1"/>
              <a:t>Pessoais</a:t>
            </a:r>
            <a:r>
              <a:rPr lang="en-IE" sz="2000" dirty="0"/>
              <a:t> </a:t>
            </a:r>
            <a:r>
              <a:rPr lang="en-IE" sz="2000" b="1" dirty="0"/>
              <a:t>: </a:t>
            </a:r>
            <a:r>
              <a:rPr lang="en-IE" sz="2000" b="1" u="sng" dirty="0">
                <a:solidFill>
                  <a:schemeClr val="hlink"/>
                </a:solidFill>
                <a:hlinkClick r:id="rId4"/>
              </a:rPr>
              <a:t>https://www.instagram.com/cat.poupanca/</a:t>
            </a:r>
            <a:r>
              <a:rPr lang="en-IE" sz="2000" b="1" dirty="0"/>
              <a:t> </a:t>
            </a:r>
            <a:endParaRPr dirty="0"/>
          </a:p>
          <a:p>
            <a:pPr marL="342900" lvl="0" indent="-342900" algn="just" rtl="0">
              <a:lnSpc>
                <a:spcPct val="100000"/>
              </a:lnSpc>
              <a:spcBef>
                <a:spcPts val="600"/>
              </a:spcBef>
              <a:spcAft>
                <a:spcPts val="0"/>
              </a:spcAft>
              <a:buSzPts val="2000"/>
              <a:buFont typeface="Arial"/>
              <a:buChar char="•"/>
            </a:pPr>
            <a:r>
              <a:rPr lang="en-IE" sz="2000" dirty="0" err="1"/>
              <a:t>Finanças</a:t>
            </a:r>
            <a:r>
              <a:rPr lang="en-IE" sz="2000" dirty="0"/>
              <a:t> com Ella :  </a:t>
            </a:r>
            <a:r>
              <a:rPr lang="en-IE" sz="2000" b="1" u="sng" dirty="0">
                <a:solidFill>
                  <a:schemeClr val="hlink"/>
                </a:solidFill>
                <a:hlinkClick r:id="rId5"/>
              </a:rPr>
              <a:t>https://www.instagram.com/financascomella/</a:t>
            </a:r>
            <a:r>
              <a:rPr lang="en-IE" sz="2000" b="1" dirty="0"/>
              <a:t> </a:t>
            </a:r>
            <a:endParaRPr dirty="0"/>
          </a:p>
          <a:p>
            <a:pPr marL="342900" lvl="0" indent="-342900" algn="just" rtl="0">
              <a:lnSpc>
                <a:spcPct val="100000"/>
              </a:lnSpc>
              <a:spcBef>
                <a:spcPts val="600"/>
              </a:spcBef>
              <a:spcAft>
                <a:spcPts val="0"/>
              </a:spcAft>
              <a:buSzPts val="2000"/>
              <a:buFont typeface="Arial"/>
              <a:buChar char="•"/>
            </a:pPr>
            <a:r>
              <a:rPr lang="en-IE" sz="2000" dirty="0" err="1"/>
              <a:t>Bárbara</a:t>
            </a:r>
            <a:r>
              <a:rPr lang="en-IE" sz="2000" dirty="0"/>
              <a:t> Barroso </a:t>
            </a:r>
            <a:r>
              <a:rPr lang="en-IE" sz="2000" b="1" dirty="0"/>
              <a:t>: </a:t>
            </a:r>
            <a:r>
              <a:rPr lang="en-IE" sz="2000" b="1" u="sng" dirty="0">
                <a:solidFill>
                  <a:schemeClr val="hlink"/>
                </a:solidFill>
                <a:hlinkClick r:id="rId6"/>
              </a:rPr>
              <a:t>https://www.instagram.com/barbarabarroso/</a:t>
            </a:r>
            <a:r>
              <a:rPr lang="en-IE" sz="2000" b="1" dirty="0"/>
              <a:t> </a:t>
            </a:r>
            <a:endParaRPr dirty="0"/>
          </a:p>
          <a:p>
            <a:pPr marL="342900" lvl="0" indent="-342900" algn="just" rtl="0">
              <a:lnSpc>
                <a:spcPct val="100000"/>
              </a:lnSpc>
              <a:spcBef>
                <a:spcPts val="600"/>
              </a:spcBef>
              <a:spcAft>
                <a:spcPts val="0"/>
              </a:spcAft>
              <a:buSzPts val="2000"/>
              <a:buFont typeface="Arial"/>
              <a:buChar char="•"/>
            </a:pPr>
            <a:r>
              <a:rPr lang="en-IE" sz="2000" dirty="0" err="1"/>
              <a:t>MoneyLab</a:t>
            </a:r>
            <a:r>
              <a:rPr lang="en-IE" sz="2000" b="1" dirty="0"/>
              <a:t>: </a:t>
            </a:r>
            <a:r>
              <a:rPr lang="en-IE" sz="2000" b="1" u="sng" dirty="0">
                <a:solidFill>
                  <a:schemeClr val="hlink"/>
                </a:solidFill>
                <a:hlinkClick r:id="rId7"/>
              </a:rPr>
              <a:t>https://www.instagram.com/moneylabpt/</a:t>
            </a:r>
            <a:r>
              <a:rPr lang="en-IE" sz="2000" b="1" dirty="0"/>
              <a:t> </a:t>
            </a:r>
            <a:endParaRPr dirty="0"/>
          </a:p>
          <a:p>
            <a:pPr marL="0" lvl="0" indent="0" algn="just" rtl="0">
              <a:lnSpc>
                <a:spcPct val="100000"/>
              </a:lnSpc>
              <a:spcBef>
                <a:spcPts val="600"/>
              </a:spcBef>
              <a:spcAft>
                <a:spcPts val="0"/>
              </a:spcAft>
              <a:buClr>
                <a:schemeClr val="accent4"/>
              </a:buClr>
              <a:buSzPts val="2000"/>
              <a:buNone/>
            </a:pPr>
            <a:endParaRPr sz="2000" dirty="0"/>
          </a:p>
          <a:p>
            <a:pPr marL="0" lvl="0" indent="0" algn="just" rtl="0">
              <a:lnSpc>
                <a:spcPct val="100000"/>
              </a:lnSpc>
              <a:spcBef>
                <a:spcPts val="600"/>
              </a:spcBef>
              <a:spcAft>
                <a:spcPts val="0"/>
              </a:spcAft>
              <a:buClr>
                <a:schemeClr val="accent4"/>
              </a:buClr>
              <a:buSzPts val="2000"/>
              <a:buNone/>
            </a:pPr>
            <a:r>
              <a:rPr lang="el-GR" sz="2000" b="1" dirty="0"/>
              <a:t>Ιταλία</a:t>
            </a:r>
            <a:r>
              <a:rPr lang="en-IE" sz="2000" b="1" dirty="0"/>
              <a:t>: </a:t>
            </a:r>
            <a:endParaRPr dirty="0"/>
          </a:p>
          <a:p>
            <a:pPr marL="342900" lvl="0" indent="-342900" algn="just" rtl="0">
              <a:lnSpc>
                <a:spcPct val="100000"/>
              </a:lnSpc>
              <a:spcBef>
                <a:spcPts val="600"/>
              </a:spcBef>
              <a:spcAft>
                <a:spcPts val="0"/>
              </a:spcAft>
              <a:buSzPts val="2000"/>
              <a:buFont typeface="Arial"/>
              <a:buChar char="•"/>
            </a:pPr>
            <a:r>
              <a:rPr lang="en-IE" sz="2000" dirty="0"/>
              <a:t>Io </a:t>
            </a:r>
            <a:r>
              <a:rPr lang="en-IE" sz="2000" dirty="0" err="1"/>
              <a:t>Investo</a:t>
            </a:r>
            <a:r>
              <a:rPr lang="en-IE" sz="2000" dirty="0"/>
              <a:t> : </a:t>
            </a:r>
            <a:r>
              <a:rPr lang="en-IE" sz="2000" b="1" u="sng" dirty="0">
                <a:solidFill>
                  <a:schemeClr val="hlink"/>
                </a:solidFill>
                <a:hlinkClick r:id="rId8"/>
              </a:rPr>
              <a:t>https://www.ioinvesto.com/</a:t>
            </a:r>
            <a:r>
              <a:rPr lang="en-IE" sz="2000" b="1" dirty="0"/>
              <a:t> &amp; </a:t>
            </a:r>
            <a:r>
              <a:rPr lang="en-IE" sz="2000" dirty="0"/>
              <a:t> </a:t>
            </a:r>
            <a:r>
              <a:rPr lang="en-IE" sz="2000" b="1" u="sng" dirty="0">
                <a:solidFill>
                  <a:schemeClr val="hlink"/>
                </a:solidFill>
                <a:hlinkClick r:id="rId9"/>
              </a:rPr>
              <a:t>https://www.youtube.com/channel/UCdxW9KZslNPIqlq9AZVZ8_A</a:t>
            </a:r>
            <a:r>
              <a:rPr lang="en-IE" sz="2000" b="1" dirty="0"/>
              <a:t>  </a:t>
            </a:r>
            <a:endParaRPr dirty="0"/>
          </a:p>
          <a:p>
            <a:pPr marL="342900" lvl="0" indent="-342900" algn="just" rtl="0">
              <a:lnSpc>
                <a:spcPct val="100000"/>
              </a:lnSpc>
              <a:spcBef>
                <a:spcPts val="600"/>
              </a:spcBef>
              <a:spcAft>
                <a:spcPts val="0"/>
              </a:spcAft>
              <a:buSzPts val="2000"/>
              <a:buFont typeface="Arial"/>
              <a:buChar char="•"/>
            </a:pPr>
            <a:r>
              <a:rPr lang="en-IE" sz="2000" dirty="0"/>
              <a:t>Marcello </a:t>
            </a:r>
            <a:r>
              <a:rPr lang="en-IE" sz="2000" dirty="0" err="1"/>
              <a:t>Ascani</a:t>
            </a:r>
            <a:r>
              <a:rPr lang="en-IE" sz="2000" dirty="0"/>
              <a:t>  : </a:t>
            </a:r>
            <a:r>
              <a:rPr lang="en-IE" sz="2000" u="sng" dirty="0">
                <a:solidFill>
                  <a:schemeClr val="hlink"/>
                </a:solidFill>
                <a:hlinkClick r:id="rId10"/>
              </a:rPr>
              <a:t>https://www.youtube.com/user/TheMARCELLEMME</a:t>
            </a:r>
            <a:r>
              <a:rPr lang="en-IE" sz="2000" dirty="0"/>
              <a:t> </a:t>
            </a:r>
            <a:endParaRPr dirty="0"/>
          </a:p>
          <a:p>
            <a:pPr marL="342900" lvl="0" indent="-342900" algn="just" rtl="0">
              <a:lnSpc>
                <a:spcPct val="100000"/>
              </a:lnSpc>
              <a:spcBef>
                <a:spcPts val="600"/>
              </a:spcBef>
              <a:spcAft>
                <a:spcPts val="0"/>
              </a:spcAft>
              <a:buSzPts val="2000"/>
              <a:buFont typeface="Arial"/>
              <a:buChar char="•"/>
            </a:pPr>
            <a:r>
              <a:rPr lang="en-IE" sz="2000" dirty="0"/>
              <a:t>Leonardo Pinna: </a:t>
            </a:r>
            <a:r>
              <a:rPr lang="en-IE" sz="2000" b="1" u="sng" dirty="0">
                <a:solidFill>
                  <a:schemeClr val="hlink"/>
                </a:solidFill>
                <a:hlinkClick r:id="rId11"/>
              </a:rPr>
              <a:t>https://www.instagram.com/leonpinn/</a:t>
            </a:r>
            <a:endParaRPr sz="2000" b="1" dirty="0"/>
          </a:p>
          <a:p>
            <a:pPr marL="342900" lvl="0" indent="-342900" algn="just" rtl="0">
              <a:lnSpc>
                <a:spcPct val="100000"/>
              </a:lnSpc>
              <a:spcBef>
                <a:spcPts val="600"/>
              </a:spcBef>
              <a:spcAft>
                <a:spcPts val="0"/>
              </a:spcAft>
              <a:buSzPts val="2000"/>
              <a:buFont typeface="Arial"/>
              <a:buChar char="•"/>
            </a:pPr>
            <a:r>
              <a:rPr lang="en-IE" sz="2000" dirty="0"/>
              <a:t>Pietro </a:t>
            </a:r>
            <a:r>
              <a:rPr lang="en-IE" sz="2000" dirty="0" err="1"/>
              <a:t>Micelangeli</a:t>
            </a:r>
            <a:r>
              <a:rPr lang="en-IE" sz="2000" dirty="0"/>
              <a:t>: </a:t>
            </a:r>
            <a:r>
              <a:rPr lang="en-IE" sz="2000" b="1" u="sng" dirty="0">
                <a:solidFill>
                  <a:schemeClr val="hlink"/>
                </a:solidFill>
                <a:hlinkClick r:id="rId12"/>
              </a:rPr>
              <a:t>https://www.youtube.com/results?search_query=Pietro+Michelangeli</a:t>
            </a:r>
            <a:r>
              <a:rPr lang="en-IE" sz="2000" b="1" dirty="0"/>
              <a:t> </a:t>
            </a:r>
            <a:endParaRPr dirty="0"/>
          </a:p>
        </p:txBody>
      </p:sp>
      <p:sp>
        <p:nvSpPr>
          <p:cNvPr id="200" name="Google Shape;200;p16"/>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rgbClr val="0A9A8F"/>
              </a:buClr>
              <a:buSzPts val="2800"/>
              <a:buFont typeface="Open Sans"/>
              <a:buNone/>
            </a:pPr>
            <a:r>
              <a:rPr lang="el-GR" dirty="0">
                <a:solidFill>
                  <a:srgbClr val="0A9A8F"/>
                </a:solidFill>
                <a:latin typeface="Calibri" panose="020F0502020204030204" pitchFamily="34" charset="0"/>
                <a:ea typeface="Open Sans"/>
                <a:cs typeface="Calibri" panose="020F0502020204030204" pitchFamily="34" charset="0"/>
                <a:sym typeface="Open Sans"/>
              </a:rPr>
              <a:t>Γίνε ενσυνείδητος/η καταναλωτής/</a:t>
            </a:r>
            <a:r>
              <a:rPr lang="el-GR" dirty="0" err="1">
                <a:solidFill>
                  <a:srgbClr val="0A9A8F"/>
                </a:solidFill>
                <a:latin typeface="Calibri" panose="020F0502020204030204" pitchFamily="34" charset="0"/>
                <a:ea typeface="Open Sans"/>
                <a:cs typeface="Calibri" panose="020F0502020204030204" pitchFamily="34" charset="0"/>
                <a:sym typeface="Open Sans"/>
              </a:rPr>
              <a:t>τρια</a:t>
            </a:r>
            <a:endParaRPr dirty="0">
              <a:latin typeface="Calibri" panose="020F0502020204030204" pitchFamily="34" charset="0"/>
              <a:cs typeface="Calibri" panose="020F0502020204030204" pitchFamily="34" charset="0"/>
            </a:endParaRPr>
          </a:p>
        </p:txBody>
      </p:sp>
      <p:sp>
        <p:nvSpPr>
          <p:cNvPr id="201" name="Google Shape;201;p16"/>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l-GR" i="0" dirty="0"/>
              <a:t>Κοινωνικοί</a:t>
            </a:r>
            <a:r>
              <a:rPr lang="en-IE" i="0" dirty="0"/>
              <a:t> influencers </a:t>
            </a:r>
            <a:r>
              <a:rPr lang="el-GR" i="0" dirty="0"/>
              <a:t>στην Ευρώπη</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7"/>
          <p:cNvSpPr txBox="1">
            <a:spLocks noGrp="1"/>
          </p:cNvSpPr>
          <p:nvPr>
            <p:ph type="body" idx="1"/>
          </p:nvPr>
        </p:nvSpPr>
        <p:spPr>
          <a:xfrm>
            <a:off x="500064" y="1984375"/>
            <a:ext cx="12331402" cy="5129444"/>
          </a:xfrm>
          <a:prstGeom prst="rect">
            <a:avLst/>
          </a:prstGeom>
          <a:noFill/>
          <a:ln>
            <a:noFill/>
          </a:ln>
        </p:spPr>
        <p:txBody>
          <a:bodyPr spcFirstLastPara="1" wrap="square" lIns="72000" tIns="45700" rIns="72000" bIns="45700" anchor="t" anchorCtr="0">
            <a:noAutofit/>
          </a:bodyPr>
          <a:lstStyle/>
          <a:p>
            <a:pPr marL="0" lvl="0" indent="0" algn="just" rtl="0">
              <a:lnSpc>
                <a:spcPct val="100000"/>
              </a:lnSpc>
              <a:spcBef>
                <a:spcPts val="0"/>
              </a:spcBef>
              <a:spcAft>
                <a:spcPts val="0"/>
              </a:spcAft>
              <a:buClr>
                <a:schemeClr val="accent4"/>
              </a:buClr>
              <a:buSzPts val="2100"/>
              <a:buNone/>
            </a:pPr>
            <a:r>
              <a:rPr lang="el-GR" b="1" dirty="0"/>
              <a:t>Ελλάδα και Κύπρος:</a:t>
            </a:r>
            <a:r>
              <a:rPr lang="en-IE" b="1" dirty="0"/>
              <a:t> </a:t>
            </a:r>
            <a:endParaRPr dirty="0"/>
          </a:p>
          <a:p>
            <a:pPr marL="0" lvl="0" indent="0" algn="just" rtl="0">
              <a:lnSpc>
                <a:spcPct val="100000"/>
              </a:lnSpc>
              <a:spcBef>
                <a:spcPts val="600"/>
              </a:spcBef>
              <a:spcAft>
                <a:spcPts val="0"/>
              </a:spcAft>
              <a:buClr>
                <a:schemeClr val="accent4"/>
              </a:buClr>
              <a:buSzPts val="2188"/>
              <a:buNone/>
            </a:pPr>
            <a:endParaRPr b="1" dirty="0">
              <a:highlight>
                <a:srgbClr val="FFFF00"/>
              </a:highlight>
            </a:endParaRPr>
          </a:p>
          <a:p>
            <a:pPr marL="342900" lvl="0" indent="-342900" algn="just" rtl="0">
              <a:lnSpc>
                <a:spcPct val="100000"/>
              </a:lnSpc>
              <a:spcBef>
                <a:spcPts val="600"/>
              </a:spcBef>
              <a:spcAft>
                <a:spcPts val="0"/>
              </a:spcAft>
              <a:buSzPts val="2100"/>
              <a:buFont typeface="Arial"/>
              <a:buChar char="•"/>
            </a:pPr>
            <a:r>
              <a:rPr lang="en-IE" dirty="0" err="1"/>
              <a:t>Financialgreeks</a:t>
            </a:r>
            <a:r>
              <a:rPr lang="en-IE" dirty="0"/>
              <a:t> : </a:t>
            </a:r>
            <a:r>
              <a:rPr lang="en-IE" u="sng" dirty="0">
                <a:solidFill>
                  <a:schemeClr val="hlink"/>
                </a:solidFill>
                <a:hlinkClick r:id="rId3"/>
              </a:rPr>
              <a:t>https://www.instagram.com/financialgreeks/</a:t>
            </a:r>
            <a:endParaRPr dirty="0"/>
          </a:p>
          <a:p>
            <a:pPr marL="342900" lvl="0" indent="-342900" algn="just" rtl="0">
              <a:lnSpc>
                <a:spcPct val="100000"/>
              </a:lnSpc>
              <a:spcBef>
                <a:spcPts val="600"/>
              </a:spcBef>
              <a:spcAft>
                <a:spcPts val="0"/>
              </a:spcAft>
              <a:buSzPts val="2100"/>
              <a:buFont typeface="Arial"/>
              <a:buChar char="•"/>
            </a:pPr>
            <a:r>
              <a:rPr lang="en-IE" dirty="0"/>
              <a:t>Chris </a:t>
            </a:r>
            <a:r>
              <a:rPr lang="en-IE" dirty="0" err="1"/>
              <a:t>Tsounis</a:t>
            </a:r>
            <a:r>
              <a:rPr lang="en-IE" dirty="0"/>
              <a:t> : </a:t>
            </a:r>
            <a:r>
              <a:rPr lang="en-IE" u="sng" dirty="0">
                <a:solidFill>
                  <a:schemeClr val="hlink"/>
                </a:solidFill>
                <a:hlinkClick r:id="rId4"/>
              </a:rPr>
              <a:t>https://www.instagram.com/tsounischris/</a:t>
            </a:r>
            <a:r>
              <a:rPr lang="en-IE" dirty="0"/>
              <a:t> </a:t>
            </a:r>
            <a:endParaRPr dirty="0"/>
          </a:p>
          <a:p>
            <a:pPr marL="342900" lvl="0" indent="-342900" algn="just" rtl="0">
              <a:lnSpc>
                <a:spcPct val="100000"/>
              </a:lnSpc>
              <a:spcBef>
                <a:spcPts val="600"/>
              </a:spcBef>
              <a:spcAft>
                <a:spcPts val="0"/>
              </a:spcAft>
              <a:buSzPts val="2100"/>
              <a:buFont typeface="Arial"/>
              <a:buChar char="•"/>
            </a:pPr>
            <a:r>
              <a:rPr lang="en-IE" dirty="0"/>
              <a:t>Be Wealthy : </a:t>
            </a:r>
            <a:r>
              <a:rPr lang="en-IE" u="sng" dirty="0">
                <a:solidFill>
                  <a:schemeClr val="hlink"/>
                </a:solidFill>
                <a:hlinkClick r:id="rId5"/>
              </a:rPr>
              <a:t>https://www.instagram.com/bewealthyapp/</a:t>
            </a:r>
            <a:r>
              <a:rPr lang="en-IE" dirty="0"/>
              <a:t>  </a:t>
            </a:r>
            <a:endParaRPr dirty="0"/>
          </a:p>
          <a:p>
            <a:pPr marL="0" lvl="0" indent="0" algn="just" rtl="0">
              <a:lnSpc>
                <a:spcPct val="100000"/>
              </a:lnSpc>
              <a:spcBef>
                <a:spcPts val="600"/>
              </a:spcBef>
              <a:spcAft>
                <a:spcPts val="0"/>
              </a:spcAft>
              <a:buClr>
                <a:schemeClr val="accent4"/>
              </a:buClr>
              <a:buSzPts val="2188"/>
              <a:buNone/>
            </a:pPr>
            <a:endParaRPr b="1" dirty="0"/>
          </a:p>
          <a:p>
            <a:pPr marL="0" lvl="0" indent="0" algn="just" rtl="0">
              <a:lnSpc>
                <a:spcPct val="100000"/>
              </a:lnSpc>
              <a:spcBef>
                <a:spcPts val="600"/>
              </a:spcBef>
              <a:spcAft>
                <a:spcPts val="0"/>
              </a:spcAft>
              <a:buClr>
                <a:schemeClr val="accent4"/>
              </a:buClr>
              <a:buSzPts val="2100"/>
              <a:buNone/>
            </a:pPr>
            <a:r>
              <a:rPr lang="el-GR" b="1" dirty="0"/>
              <a:t>Αγγλία και Ιρλανδία:</a:t>
            </a:r>
            <a:r>
              <a:rPr lang="en-IE" b="1" dirty="0"/>
              <a:t> </a:t>
            </a:r>
            <a:endParaRPr dirty="0"/>
          </a:p>
          <a:p>
            <a:pPr marL="342900" lvl="0" indent="-342900" algn="just" rtl="0">
              <a:lnSpc>
                <a:spcPct val="100000"/>
              </a:lnSpc>
              <a:spcBef>
                <a:spcPts val="600"/>
              </a:spcBef>
              <a:spcAft>
                <a:spcPts val="0"/>
              </a:spcAft>
              <a:buSzPts val="2100"/>
              <a:buFont typeface="Arial"/>
              <a:buChar char="•"/>
            </a:pPr>
            <a:r>
              <a:rPr lang="en-IE" dirty="0"/>
              <a:t>Martin Lewis: </a:t>
            </a:r>
            <a:r>
              <a:rPr lang="en-IE" u="sng" dirty="0">
                <a:solidFill>
                  <a:schemeClr val="hlink"/>
                </a:solidFill>
                <a:hlinkClick r:id="rId6"/>
              </a:rPr>
              <a:t>https://www.instagram.com/martinlewismse/</a:t>
            </a:r>
            <a:r>
              <a:rPr lang="en-IE" dirty="0"/>
              <a:t> </a:t>
            </a:r>
            <a:endParaRPr dirty="0"/>
          </a:p>
          <a:p>
            <a:pPr marL="342900" lvl="0" indent="-342900" algn="just" rtl="0">
              <a:lnSpc>
                <a:spcPct val="100000"/>
              </a:lnSpc>
              <a:spcBef>
                <a:spcPts val="600"/>
              </a:spcBef>
              <a:spcAft>
                <a:spcPts val="0"/>
              </a:spcAft>
              <a:buSzPts val="2100"/>
              <a:buFont typeface="Arial"/>
              <a:buChar char="•"/>
            </a:pPr>
            <a:r>
              <a:rPr lang="en-IE" dirty="0"/>
              <a:t>Money Saving Expert:  </a:t>
            </a:r>
            <a:r>
              <a:rPr lang="en-IE" u="sng" dirty="0">
                <a:solidFill>
                  <a:schemeClr val="hlink"/>
                </a:solidFill>
                <a:hlinkClick r:id="rId7"/>
              </a:rPr>
              <a:t>https://www.instagram.com/moneysavingexp/</a:t>
            </a:r>
            <a:r>
              <a:rPr lang="en-IE" dirty="0"/>
              <a:t> </a:t>
            </a:r>
            <a:endParaRPr dirty="0"/>
          </a:p>
          <a:p>
            <a:pPr marL="342900" lvl="0" indent="-342900" algn="just" rtl="0">
              <a:lnSpc>
                <a:spcPct val="100000"/>
              </a:lnSpc>
              <a:spcBef>
                <a:spcPts val="600"/>
              </a:spcBef>
              <a:spcAft>
                <a:spcPts val="0"/>
              </a:spcAft>
              <a:buSzPts val="2100"/>
              <a:buFont typeface="Arial"/>
              <a:buChar char="•"/>
            </a:pPr>
            <a:r>
              <a:rPr lang="en-IE" dirty="0"/>
              <a:t>Eoin McGee</a:t>
            </a:r>
            <a:r>
              <a:rPr lang="en-IE" b="1" dirty="0"/>
              <a:t>: </a:t>
            </a:r>
            <a:r>
              <a:rPr lang="en-IE" u="sng" dirty="0">
                <a:solidFill>
                  <a:schemeClr val="hlink"/>
                </a:solidFill>
                <a:hlinkClick r:id="rId8"/>
              </a:rPr>
              <a:t>https://www.instagram.com/eoin_mcgee/</a:t>
            </a:r>
            <a:r>
              <a:rPr lang="en-IE" dirty="0"/>
              <a:t> </a:t>
            </a:r>
            <a:endParaRPr dirty="0"/>
          </a:p>
          <a:p>
            <a:pPr marL="0" lvl="0" indent="0" algn="just" rtl="0">
              <a:lnSpc>
                <a:spcPct val="100000"/>
              </a:lnSpc>
              <a:spcBef>
                <a:spcPts val="600"/>
              </a:spcBef>
              <a:spcAft>
                <a:spcPts val="0"/>
              </a:spcAft>
              <a:buClr>
                <a:schemeClr val="accent4"/>
              </a:buClr>
              <a:buSzPts val="2188"/>
              <a:buNone/>
            </a:pPr>
            <a:endParaRPr b="1" dirty="0">
              <a:highlight>
                <a:srgbClr val="FFFF00"/>
              </a:highlight>
            </a:endParaRPr>
          </a:p>
        </p:txBody>
      </p:sp>
      <p:sp>
        <p:nvSpPr>
          <p:cNvPr id="207" name="Google Shape;207;p17"/>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rgbClr val="0A9A8F"/>
              </a:buClr>
              <a:buSzPts val="2800"/>
              <a:buFont typeface="Open Sans"/>
              <a:buNone/>
            </a:pPr>
            <a:r>
              <a:rPr lang="el-GR" dirty="0">
                <a:solidFill>
                  <a:srgbClr val="0A9A8F"/>
                </a:solidFill>
                <a:latin typeface="Calibri" panose="020F0502020204030204" pitchFamily="34" charset="0"/>
                <a:ea typeface="Open Sans"/>
                <a:cs typeface="Calibri" panose="020F0502020204030204" pitchFamily="34" charset="0"/>
                <a:sym typeface="Open Sans"/>
              </a:rPr>
              <a:t>Γίνε ενσυνείδητος/η καταναλωτής/</a:t>
            </a:r>
            <a:r>
              <a:rPr lang="el-GR" dirty="0" err="1">
                <a:solidFill>
                  <a:srgbClr val="0A9A8F"/>
                </a:solidFill>
                <a:latin typeface="Calibri" panose="020F0502020204030204" pitchFamily="34" charset="0"/>
                <a:ea typeface="Open Sans"/>
                <a:cs typeface="Calibri" panose="020F0502020204030204" pitchFamily="34" charset="0"/>
                <a:sym typeface="Open Sans"/>
              </a:rPr>
              <a:t>τρια</a:t>
            </a:r>
            <a:endParaRPr dirty="0">
              <a:latin typeface="Calibri" panose="020F0502020204030204" pitchFamily="34" charset="0"/>
              <a:cs typeface="Calibri" panose="020F0502020204030204" pitchFamily="34" charset="0"/>
            </a:endParaRPr>
          </a:p>
        </p:txBody>
      </p:sp>
      <p:sp>
        <p:nvSpPr>
          <p:cNvPr id="208" name="Google Shape;208;p17"/>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l-GR" i="0" dirty="0"/>
              <a:t>Κοινωνικοί </a:t>
            </a:r>
            <a:r>
              <a:rPr lang="en-US" i="0" dirty="0"/>
              <a:t>influencers </a:t>
            </a:r>
            <a:r>
              <a:rPr lang="el-GR" i="0" dirty="0"/>
              <a:t>στην Ευρώπη</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8" name="Google Shape;58;p2"/>
          <p:cNvSpPr txBox="1">
            <a:spLocks noGrp="1"/>
          </p:cNvSpPr>
          <p:nvPr>
            <p:ph type="title"/>
          </p:nvPr>
        </p:nvSpPr>
        <p:spPr>
          <a:xfrm>
            <a:off x="502500" y="432158"/>
            <a:ext cx="12330000" cy="1244329"/>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l-GR" dirty="0">
                <a:solidFill>
                  <a:srgbClr val="0A9A8F"/>
                </a:solidFill>
                <a:latin typeface="Calibri" panose="020F0502020204030204" pitchFamily="34" charset="0"/>
                <a:ea typeface="Open Sans"/>
                <a:cs typeface="Calibri" panose="020F0502020204030204" pitchFamily="34" charset="0"/>
                <a:sym typeface="Open Sans"/>
              </a:rPr>
              <a:t>Γίνε ενσυνείδητος/η καταναλωτής/</a:t>
            </a:r>
            <a:r>
              <a:rPr lang="el-GR" dirty="0" err="1">
                <a:solidFill>
                  <a:srgbClr val="0A9A8F"/>
                </a:solidFill>
                <a:latin typeface="Calibri" panose="020F0502020204030204" pitchFamily="34" charset="0"/>
                <a:ea typeface="Open Sans"/>
                <a:cs typeface="Calibri" panose="020F0502020204030204" pitchFamily="34" charset="0"/>
                <a:sym typeface="Open Sans"/>
              </a:rPr>
              <a:t>τρια</a:t>
            </a:r>
            <a:br>
              <a:rPr lang="en-IE" sz="28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br>
            <a:r>
              <a:rPr lang="el-GR" sz="28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Σχεδιάγραμμα</a:t>
            </a:r>
            <a:endParaRPr dirty="0"/>
          </a:p>
        </p:txBody>
      </p:sp>
      <p:grpSp>
        <p:nvGrpSpPr>
          <p:cNvPr id="2" name="Group 1">
            <a:extLst>
              <a:ext uri="{FF2B5EF4-FFF2-40B4-BE49-F238E27FC236}">
                <a16:creationId xmlns:a16="http://schemas.microsoft.com/office/drawing/2014/main" id="{735ACDC4-1E59-EF45-B9DB-18332B40CAE2}"/>
              </a:ext>
            </a:extLst>
          </p:cNvPr>
          <p:cNvGrpSpPr/>
          <p:nvPr/>
        </p:nvGrpSpPr>
        <p:grpSpPr>
          <a:xfrm>
            <a:off x="2131218" y="1109297"/>
            <a:ext cx="9630936" cy="6138996"/>
            <a:chOff x="2131218" y="1545524"/>
            <a:chExt cx="9080831" cy="5604872"/>
          </a:xfrm>
        </p:grpSpPr>
        <p:graphicFrame>
          <p:nvGraphicFramePr>
            <p:cNvPr id="6" name="Diagram 5">
              <a:extLst>
                <a:ext uri="{FF2B5EF4-FFF2-40B4-BE49-F238E27FC236}">
                  <a16:creationId xmlns:a16="http://schemas.microsoft.com/office/drawing/2014/main" id="{374931BF-3E3E-4B58-8B52-7DBCDA55D12A}"/>
                </a:ext>
              </a:extLst>
            </p:cNvPr>
            <p:cNvGraphicFramePr/>
            <p:nvPr>
              <p:extLst>
                <p:ext uri="{D42A27DB-BD31-4B8C-83A1-F6EECF244321}">
                  <p14:modId xmlns:p14="http://schemas.microsoft.com/office/powerpoint/2010/main" val="2279420818"/>
                </p:ext>
              </p:extLst>
            </p:nvPr>
          </p:nvGraphicFramePr>
          <p:xfrm>
            <a:off x="2131218" y="2054521"/>
            <a:ext cx="9072563" cy="5095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Megaphone1 with solid fill">
              <a:extLst>
                <a:ext uri="{FF2B5EF4-FFF2-40B4-BE49-F238E27FC236}">
                  <a16:creationId xmlns:a16="http://schemas.microsoft.com/office/drawing/2014/main" id="{109E4139-5223-4C52-BA14-BEE2038385A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52007" y="1676487"/>
              <a:ext cx="914400" cy="914400"/>
            </a:xfrm>
            <a:prstGeom prst="rect">
              <a:avLst/>
            </a:prstGeom>
          </p:spPr>
        </p:pic>
        <p:pic>
          <p:nvPicPr>
            <p:cNvPr id="8" name="Graphic 7" descr="Person with idea with solid fill">
              <a:extLst>
                <a:ext uri="{FF2B5EF4-FFF2-40B4-BE49-F238E27FC236}">
                  <a16:creationId xmlns:a16="http://schemas.microsoft.com/office/drawing/2014/main" id="{52BE55D3-A8AD-46FE-9CBF-50C884B6711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97649" y="4248970"/>
              <a:ext cx="914400" cy="914400"/>
            </a:xfrm>
            <a:prstGeom prst="rect">
              <a:avLst/>
            </a:prstGeom>
          </p:spPr>
        </p:pic>
        <p:pic>
          <p:nvPicPr>
            <p:cNvPr id="10" name="Graphic 9" descr="Latte Cup with solid fill">
              <a:extLst>
                <a:ext uri="{FF2B5EF4-FFF2-40B4-BE49-F238E27FC236}">
                  <a16:creationId xmlns:a16="http://schemas.microsoft.com/office/drawing/2014/main" id="{FE349D3E-ECDB-4F11-8968-E208C6A080B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91764" y="4145258"/>
              <a:ext cx="914400" cy="914400"/>
            </a:xfrm>
            <a:prstGeom prst="rect">
              <a:avLst/>
            </a:prstGeom>
          </p:spPr>
        </p:pic>
        <p:pic>
          <p:nvPicPr>
            <p:cNvPr id="12" name="Graphic 11" descr="Information with solid fill">
              <a:extLst>
                <a:ext uri="{FF2B5EF4-FFF2-40B4-BE49-F238E27FC236}">
                  <a16:creationId xmlns:a16="http://schemas.microsoft.com/office/drawing/2014/main" id="{CEB2C2F2-995F-46C3-B18B-11D457E7E80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17568" y="4557086"/>
              <a:ext cx="914400" cy="914400"/>
            </a:xfrm>
            <a:prstGeom prst="rect">
              <a:avLst/>
            </a:prstGeom>
          </p:spPr>
        </p:pic>
        <p:pic>
          <p:nvPicPr>
            <p:cNvPr id="14" name="Graphic 13" descr="Signature with solid fill">
              <a:extLst>
                <a:ext uri="{FF2B5EF4-FFF2-40B4-BE49-F238E27FC236}">
                  <a16:creationId xmlns:a16="http://schemas.microsoft.com/office/drawing/2014/main" id="{569BC41B-9990-4F80-968A-40320DA0ABA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228370" y="1545524"/>
              <a:ext cx="914400" cy="914400"/>
            </a:xfrm>
            <a:prstGeom prst="rect">
              <a:avLst/>
            </a:prstGeom>
          </p:spPr>
        </p:pic>
        <p:pic>
          <p:nvPicPr>
            <p:cNvPr id="16" name="Graphic 15" descr="Ribbon with solid fill">
              <a:extLst>
                <a:ext uri="{FF2B5EF4-FFF2-40B4-BE49-F238E27FC236}">
                  <a16:creationId xmlns:a16="http://schemas.microsoft.com/office/drawing/2014/main" id="{C5632153-0055-4FAF-98A8-0B6EA7168BB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942741" y="6235996"/>
              <a:ext cx="914400" cy="914400"/>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D4A665-B104-BC43-0C14-55C313E4292D}"/>
              </a:ext>
            </a:extLst>
          </p:cNvPr>
          <p:cNvSpPr>
            <a:spLocks noGrp="1"/>
          </p:cNvSpPr>
          <p:nvPr>
            <p:ph type="body" idx="1"/>
          </p:nvPr>
        </p:nvSpPr>
        <p:spPr>
          <a:xfrm>
            <a:off x="337062" y="2541722"/>
            <a:ext cx="12654462" cy="4177812"/>
          </a:xfrm>
        </p:spPr>
        <p:txBody>
          <a:bodyPr/>
          <a:lstStyle/>
          <a:p>
            <a:pPr algn="l"/>
            <a:r>
              <a:rPr lang="el-GR" sz="2400" b="0" i="0" dirty="0">
                <a:solidFill>
                  <a:srgbClr val="333333"/>
                </a:solidFill>
                <a:effectLst/>
                <a:latin typeface="Calibri" panose="020F0502020204030204" pitchFamily="34" charset="0"/>
                <a:cs typeface="Calibri" panose="020F0502020204030204" pitchFamily="34" charset="0"/>
              </a:rPr>
              <a:t>Οι ακόλουθοι είναι οι πέντε συνηθέστεροι τύποι καταναλωτών στο μάρκετινγκ</a:t>
            </a:r>
            <a:r>
              <a:rPr lang="en-US" sz="2400" b="0" i="0" dirty="0">
                <a:solidFill>
                  <a:srgbClr val="333333"/>
                </a:solidFill>
                <a:effectLst/>
                <a:latin typeface="Calibri" panose="020F0502020204030204" pitchFamily="34" charset="0"/>
                <a:cs typeface="Calibri" panose="020F0502020204030204" pitchFamily="34" charset="0"/>
              </a:rPr>
              <a:t>:</a:t>
            </a:r>
          </a:p>
          <a:p>
            <a:pPr algn="l"/>
            <a:endParaRPr lang="en-US" sz="2400" b="0" i="0" dirty="0">
              <a:solidFill>
                <a:srgbClr val="333333"/>
              </a:solidFill>
              <a:effectLst/>
              <a:latin typeface="Calibri" panose="020F0502020204030204" pitchFamily="34" charset="0"/>
              <a:cs typeface="Calibri" panose="020F0502020204030204" pitchFamily="34" charset="0"/>
            </a:endParaRPr>
          </a:p>
          <a:p>
            <a:pPr marL="228600" indent="0" algn="l"/>
            <a:r>
              <a:rPr lang="en-US" sz="2400" b="0" i="0" dirty="0">
                <a:solidFill>
                  <a:srgbClr val="333333"/>
                </a:solidFill>
                <a:effectLst/>
                <a:latin typeface="Calibri" panose="020F0502020204030204" pitchFamily="34" charset="0"/>
                <a:cs typeface="Calibri" panose="020F0502020204030204" pitchFamily="34" charset="0"/>
              </a:rPr>
              <a:t>• </a:t>
            </a:r>
            <a:r>
              <a:rPr lang="el-GR" sz="2400" b="0" i="0" dirty="0">
                <a:solidFill>
                  <a:srgbClr val="333333"/>
                </a:solidFill>
                <a:effectLst/>
                <a:latin typeface="Calibri" panose="020F0502020204030204" pitchFamily="34" charset="0"/>
                <a:cs typeface="Calibri" panose="020F0502020204030204" pitchFamily="34" charset="0"/>
              </a:rPr>
              <a:t>Πιστοί πελάτες - αποτελούν το θεμέλιο λίθο κάθε επιχείρησης.</a:t>
            </a:r>
            <a:br>
              <a:rPr lang="en-US" sz="2400" b="0" i="0" dirty="0">
                <a:solidFill>
                  <a:srgbClr val="333333"/>
                </a:solidFill>
                <a:effectLst/>
                <a:latin typeface="Calibri" panose="020F0502020204030204" pitchFamily="34" charset="0"/>
                <a:cs typeface="Calibri" panose="020F0502020204030204" pitchFamily="34" charset="0"/>
              </a:rPr>
            </a:br>
            <a:r>
              <a:rPr lang="en-US" sz="2400" b="0" i="0" dirty="0">
                <a:solidFill>
                  <a:srgbClr val="333333"/>
                </a:solidFill>
                <a:effectLst/>
                <a:latin typeface="Calibri" panose="020F0502020204030204" pitchFamily="34" charset="0"/>
                <a:cs typeface="Calibri" panose="020F0502020204030204" pitchFamily="34" charset="0"/>
              </a:rPr>
              <a:t>• </a:t>
            </a:r>
            <a:r>
              <a:rPr lang="el-GR" sz="2400" b="0" i="0" dirty="0">
                <a:solidFill>
                  <a:srgbClr val="333333"/>
                </a:solidFill>
                <a:effectLst/>
                <a:latin typeface="Calibri" panose="020F0502020204030204" pitchFamily="34" charset="0"/>
                <a:cs typeface="Calibri" panose="020F0502020204030204" pitchFamily="34" charset="0"/>
              </a:rPr>
              <a:t>Παρορμητικοί αγοραστές - είναι εκείνοι που απλώς περιηγούνται σε προϊόντα και υπηρεσίες χωρίς να έχουν συγκεκριμένο αγοραστικό στόχο.</a:t>
            </a:r>
            <a:br>
              <a:rPr lang="en-US" sz="2400" b="0" i="0" dirty="0">
                <a:solidFill>
                  <a:srgbClr val="333333"/>
                </a:solidFill>
                <a:effectLst/>
                <a:latin typeface="Calibri" panose="020F0502020204030204" pitchFamily="34" charset="0"/>
                <a:cs typeface="Calibri" panose="020F0502020204030204" pitchFamily="34" charset="0"/>
              </a:rPr>
            </a:br>
            <a:r>
              <a:rPr lang="en-US" sz="2400" b="0" i="0" dirty="0">
                <a:solidFill>
                  <a:srgbClr val="333333"/>
                </a:solidFill>
                <a:effectLst/>
                <a:latin typeface="Calibri" panose="020F0502020204030204" pitchFamily="34" charset="0"/>
                <a:cs typeface="Calibri" panose="020F0502020204030204" pitchFamily="34" charset="0"/>
              </a:rPr>
              <a:t>• </a:t>
            </a:r>
            <a:r>
              <a:rPr lang="el-GR" sz="2400" b="0" i="0" dirty="0">
                <a:solidFill>
                  <a:srgbClr val="333333"/>
                </a:solidFill>
                <a:effectLst/>
                <a:latin typeface="Calibri" panose="020F0502020204030204" pitchFamily="34" charset="0"/>
                <a:cs typeface="Calibri" panose="020F0502020204030204" pitchFamily="34" charset="0"/>
              </a:rPr>
              <a:t>Κυνηγοί ευκαιριών - αναζητούν συνεχώς "ευκαιρίες", είτε τις χρειάζονται είτε όχι.</a:t>
            </a:r>
            <a:br>
              <a:rPr lang="en-US" sz="2400" b="0" i="0" dirty="0">
                <a:solidFill>
                  <a:srgbClr val="333333"/>
                </a:solidFill>
                <a:effectLst/>
                <a:latin typeface="Calibri" panose="020F0502020204030204" pitchFamily="34" charset="0"/>
                <a:cs typeface="Calibri" panose="020F0502020204030204" pitchFamily="34" charset="0"/>
              </a:rPr>
            </a:br>
            <a:r>
              <a:rPr lang="en-US" sz="2400" b="0" i="0" dirty="0">
                <a:solidFill>
                  <a:srgbClr val="333333"/>
                </a:solidFill>
                <a:effectLst/>
                <a:latin typeface="Calibri" panose="020F0502020204030204" pitchFamily="34" charset="0"/>
                <a:cs typeface="Calibri" panose="020F0502020204030204" pitchFamily="34" charset="0"/>
              </a:rPr>
              <a:t>• </a:t>
            </a:r>
            <a:r>
              <a:rPr lang="el-GR" sz="2400" b="0" i="0" dirty="0">
                <a:solidFill>
                  <a:srgbClr val="333333"/>
                </a:solidFill>
                <a:effectLst/>
                <a:latin typeface="Calibri" panose="020F0502020204030204" pitchFamily="34" charset="0"/>
                <a:cs typeface="Calibri" panose="020F0502020204030204" pitchFamily="34" charset="0"/>
              </a:rPr>
              <a:t>Περιπλανώμενοι καταναλωτές - θα αγοράσουν από οπουδήποτε τυχαία.</a:t>
            </a:r>
            <a:br>
              <a:rPr lang="en-US" sz="2400" b="0" i="0" dirty="0">
                <a:solidFill>
                  <a:srgbClr val="333333"/>
                </a:solidFill>
                <a:effectLst/>
                <a:latin typeface="Calibri" panose="020F0502020204030204" pitchFamily="34" charset="0"/>
                <a:cs typeface="Calibri" panose="020F0502020204030204" pitchFamily="34" charset="0"/>
              </a:rPr>
            </a:br>
            <a:r>
              <a:rPr lang="en-US" sz="2400" b="0" i="0" dirty="0">
                <a:solidFill>
                  <a:srgbClr val="333333"/>
                </a:solidFill>
                <a:effectLst/>
                <a:latin typeface="Calibri" panose="020F0502020204030204" pitchFamily="34" charset="0"/>
                <a:cs typeface="Calibri" panose="020F0502020204030204" pitchFamily="34" charset="0"/>
              </a:rPr>
              <a:t>• </a:t>
            </a:r>
            <a:r>
              <a:rPr lang="el-GR" sz="2400" b="0" i="0" dirty="0">
                <a:solidFill>
                  <a:srgbClr val="333333"/>
                </a:solidFill>
                <a:effectLst/>
                <a:latin typeface="Calibri" panose="020F0502020204030204" pitchFamily="34" charset="0"/>
                <a:cs typeface="Calibri" panose="020F0502020204030204" pitchFamily="34" charset="0"/>
              </a:rPr>
              <a:t>Πελάτες με βάση τις ανάγκες - αγοράζουν μόνο ό,τι είναι απαραίτητο.</a:t>
            </a:r>
          </a:p>
          <a:p>
            <a:pPr marL="228600" indent="0" algn="l"/>
            <a:endParaRPr lang="el-GR" sz="2400" dirty="0">
              <a:solidFill>
                <a:srgbClr val="333333"/>
              </a:solidFill>
              <a:latin typeface="Calibri" panose="020F0502020204030204" pitchFamily="34" charset="0"/>
              <a:cs typeface="Calibri" panose="020F0502020204030204" pitchFamily="34" charset="0"/>
            </a:endParaRPr>
          </a:p>
          <a:p>
            <a:pPr marL="228600" indent="0" algn="l"/>
            <a:r>
              <a:rPr lang="el-GR" sz="2400" b="1" dirty="0">
                <a:solidFill>
                  <a:schemeClr val="bg2">
                    <a:lumMod val="75000"/>
                  </a:schemeClr>
                </a:solidFill>
                <a:latin typeface="Calibri" panose="020F0502020204030204" pitchFamily="34" charset="0"/>
                <a:cs typeface="Calibri" panose="020F0502020204030204" pitchFamily="34" charset="0"/>
              </a:rPr>
              <a:t>Τι είδους καταναλωτής/-</a:t>
            </a:r>
            <a:r>
              <a:rPr lang="el-GR" sz="2400" b="1" dirty="0" err="1">
                <a:solidFill>
                  <a:schemeClr val="bg2">
                    <a:lumMod val="75000"/>
                  </a:schemeClr>
                </a:solidFill>
                <a:latin typeface="Calibri" panose="020F0502020204030204" pitchFamily="34" charset="0"/>
                <a:cs typeface="Calibri" panose="020F0502020204030204" pitchFamily="34" charset="0"/>
              </a:rPr>
              <a:t>τρια</a:t>
            </a:r>
            <a:r>
              <a:rPr lang="el-GR" sz="2400" b="1" dirty="0">
                <a:solidFill>
                  <a:schemeClr val="bg2">
                    <a:lumMod val="75000"/>
                  </a:schemeClr>
                </a:solidFill>
                <a:latin typeface="Calibri" panose="020F0502020204030204" pitchFamily="34" charset="0"/>
                <a:cs typeface="Calibri" panose="020F0502020204030204" pitchFamily="34" charset="0"/>
              </a:rPr>
              <a:t> είστε;</a:t>
            </a:r>
            <a:r>
              <a:rPr lang="el-GR" sz="2400" b="1" i="0" dirty="0"/>
              <a:t> </a:t>
            </a:r>
            <a:r>
              <a:rPr lang="el-GR" sz="2400" b="1" i="0" dirty="0">
                <a:solidFill>
                  <a:schemeClr val="bg2">
                    <a:lumMod val="75000"/>
                  </a:schemeClr>
                </a:solidFill>
              </a:rPr>
              <a:t>Ενημερώστε τον γείτονά σας και εξηγήστε γιατί....</a:t>
            </a:r>
            <a:endParaRPr lang="en-US" sz="2400" b="1" i="0" dirty="0">
              <a:solidFill>
                <a:schemeClr val="bg2">
                  <a:lumMod val="75000"/>
                </a:schemeClr>
              </a:solidFill>
              <a:effectLst/>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888DB486-B0C7-9260-009C-2A1654F970BD}"/>
              </a:ext>
            </a:extLst>
          </p:cNvPr>
          <p:cNvSpPr>
            <a:spLocks noGrp="1"/>
          </p:cNvSpPr>
          <p:nvPr>
            <p:ph type="title"/>
          </p:nvPr>
        </p:nvSpPr>
        <p:spPr>
          <a:xfrm>
            <a:off x="500064" y="230774"/>
            <a:ext cx="12330000" cy="720000"/>
          </a:xfrm>
        </p:spPr>
        <p:txBody>
          <a:bodyPr/>
          <a:lstStyle/>
          <a:p>
            <a:r>
              <a:rPr lang="el-GR" dirty="0">
                <a:solidFill>
                  <a:srgbClr val="0A9A8F"/>
                </a:solidFill>
                <a:latin typeface="Calibri" panose="020F0502020204030204" pitchFamily="34" charset="0"/>
                <a:ea typeface="Open Sans"/>
                <a:cs typeface="Calibri" panose="020F0502020204030204" pitchFamily="34" charset="0"/>
                <a:sym typeface="Open Sans"/>
              </a:rPr>
              <a:t>Γίνε ενσυνείδητος/η καταναλωτής/</a:t>
            </a:r>
            <a:r>
              <a:rPr lang="el-GR" dirty="0" err="1">
                <a:solidFill>
                  <a:srgbClr val="0A9A8F"/>
                </a:solidFill>
                <a:latin typeface="Calibri" panose="020F0502020204030204" pitchFamily="34" charset="0"/>
                <a:ea typeface="Open Sans"/>
                <a:cs typeface="Calibri" panose="020F0502020204030204" pitchFamily="34" charset="0"/>
                <a:sym typeface="Open Sans"/>
              </a:rPr>
              <a:t>τρια</a:t>
            </a:r>
            <a:endParaRPr lang="en-GB"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F78F8D57-0CD2-D467-0A29-5BDA930D1861}"/>
              </a:ext>
            </a:extLst>
          </p:cNvPr>
          <p:cNvSpPr>
            <a:spLocks noGrp="1"/>
          </p:cNvSpPr>
          <p:nvPr>
            <p:ph type="body" idx="2"/>
          </p:nvPr>
        </p:nvSpPr>
        <p:spPr>
          <a:xfrm>
            <a:off x="500064" y="999003"/>
            <a:ext cx="12331541" cy="1279248"/>
          </a:xfrm>
        </p:spPr>
        <p:txBody>
          <a:bodyPr/>
          <a:lstStyle/>
          <a:p>
            <a:r>
              <a:rPr lang="el-GR" i="0" dirty="0"/>
              <a:t>Δραστηριότητα</a:t>
            </a:r>
            <a:r>
              <a:rPr lang="en-GB" i="0" dirty="0"/>
              <a:t> 6.1 </a:t>
            </a:r>
          </a:p>
          <a:p>
            <a:r>
              <a:rPr lang="el-GR" i="0" dirty="0"/>
              <a:t>Προθέρμανση</a:t>
            </a:r>
            <a:r>
              <a:rPr lang="en-GB" i="0" dirty="0"/>
              <a:t>    </a:t>
            </a:r>
            <a:r>
              <a:rPr lang="el-GR" i="0" dirty="0"/>
              <a:t>Τι είδους καταναλωτής/-</a:t>
            </a:r>
            <a:r>
              <a:rPr lang="el-GR" i="0" dirty="0" err="1"/>
              <a:t>τρια</a:t>
            </a:r>
            <a:r>
              <a:rPr lang="el-GR" i="0" dirty="0"/>
              <a:t> είστε; Ενημερώστε τον γείτονά σας και εξηγήστε γιατί....</a:t>
            </a:r>
            <a:endParaRPr lang="en-GB" i="0" dirty="0"/>
          </a:p>
        </p:txBody>
      </p:sp>
    </p:spTree>
    <p:extLst>
      <p:ext uri="{BB962C8B-B14F-4D97-AF65-F5344CB8AC3E}">
        <p14:creationId xmlns:p14="http://schemas.microsoft.com/office/powerpoint/2010/main" val="2976443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3"/>
          <p:cNvSpPr txBox="1">
            <a:spLocks noGrp="1"/>
          </p:cNvSpPr>
          <p:nvPr>
            <p:ph type="body" idx="1"/>
          </p:nvPr>
        </p:nvSpPr>
        <p:spPr>
          <a:xfrm>
            <a:off x="500065" y="1984375"/>
            <a:ext cx="5515724" cy="5089166"/>
          </a:xfrm>
          <a:prstGeom prst="rect">
            <a:avLst/>
          </a:prstGeom>
          <a:noFill/>
          <a:ln>
            <a:noFill/>
          </a:ln>
        </p:spPr>
        <p:txBody>
          <a:bodyPr spcFirstLastPara="1" wrap="square" lIns="72000" tIns="45700" rIns="72000" bIns="45700" anchor="t" anchorCtr="0">
            <a:noAutofit/>
          </a:bodyPr>
          <a:lstStyle/>
          <a:p>
            <a:pPr marL="0" lvl="0" indent="0" algn="l" rtl="0">
              <a:lnSpc>
                <a:spcPct val="100000"/>
              </a:lnSpc>
              <a:spcBef>
                <a:spcPts val="0"/>
              </a:spcBef>
              <a:spcAft>
                <a:spcPts val="0"/>
              </a:spcAft>
              <a:buClr>
                <a:schemeClr val="accent4"/>
              </a:buClr>
              <a:buSzPts val="2100"/>
              <a:buNone/>
            </a:pPr>
            <a:r>
              <a:rPr lang="el-GR" sz="3200" dirty="0"/>
              <a:t>Οι ενσυνείδητοι καταναλωτές επιλέγουν συνειδητά αν θέλουν να αγοράσουν ένα προϊόν ή όχι.</a:t>
            </a:r>
            <a:endParaRPr sz="3200" dirty="0"/>
          </a:p>
          <a:p>
            <a:pPr marL="0" lvl="0" indent="0" algn="l" rtl="0">
              <a:lnSpc>
                <a:spcPct val="100000"/>
              </a:lnSpc>
              <a:spcBef>
                <a:spcPts val="600"/>
              </a:spcBef>
              <a:spcAft>
                <a:spcPts val="0"/>
              </a:spcAft>
              <a:buClr>
                <a:schemeClr val="accent4"/>
              </a:buClr>
              <a:buSzPts val="2100"/>
              <a:buNone/>
            </a:pPr>
            <a:r>
              <a:rPr lang="el-GR" sz="3200" dirty="0"/>
              <a:t>αγοράσουν ένα προϊόν ή όχι.</a:t>
            </a:r>
          </a:p>
          <a:p>
            <a:pPr marL="0" lvl="0" indent="0" algn="l" rtl="0">
              <a:lnSpc>
                <a:spcPct val="100000"/>
              </a:lnSpc>
              <a:spcBef>
                <a:spcPts val="600"/>
              </a:spcBef>
              <a:spcAft>
                <a:spcPts val="0"/>
              </a:spcAft>
              <a:buClr>
                <a:schemeClr val="accent4"/>
              </a:buClr>
              <a:buSzPts val="2100"/>
              <a:buNone/>
            </a:pPr>
            <a:endParaRPr lang="el-GR" sz="3200" dirty="0"/>
          </a:p>
          <a:p>
            <a:pPr marL="0" lvl="0" indent="0" algn="l" rtl="0">
              <a:lnSpc>
                <a:spcPct val="100000"/>
              </a:lnSpc>
              <a:spcBef>
                <a:spcPts val="600"/>
              </a:spcBef>
              <a:spcAft>
                <a:spcPts val="0"/>
              </a:spcAft>
              <a:buClr>
                <a:schemeClr val="accent4"/>
              </a:buClr>
              <a:buSzPts val="2100"/>
              <a:buNone/>
            </a:pPr>
            <a:r>
              <a:rPr lang="el-GR" sz="3200" dirty="0"/>
              <a:t>Οι ενσυνείδητοι καταναλωτές σκέφτονται τις ηθικές, κοινωνικές και περιβαλλοντικές επιπτώσεις των αποφάσεών τους.</a:t>
            </a:r>
            <a:r>
              <a:rPr lang="en-IE" sz="3200" dirty="0"/>
              <a:t> </a:t>
            </a:r>
            <a:r>
              <a:rPr lang="en-IE" dirty="0"/>
              <a:t> </a:t>
            </a:r>
            <a:endParaRPr dirty="0"/>
          </a:p>
          <a:p>
            <a:pPr marL="0" lvl="0" indent="0" algn="just" rtl="0">
              <a:lnSpc>
                <a:spcPct val="100000"/>
              </a:lnSpc>
              <a:spcBef>
                <a:spcPts val="600"/>
              </a:spcBef>
              <a:spcAft>
                <a:spcPts val="0"/>
              </a:spcAft>
              <a:buClr>
                <a:schemeClr val="accent4"/>
              </a:buClr>
              <a:buSzPts val="2188"/>
              <a:buNone/>
            </a:pPr>
            <a:endParaRPr dirty="0"/>
          </a:p>
          <a:p>
            <a:pPr marL="0" lvl="0" indent="0" algn="just" rtl="0">
              <a:lnSpc>
                <a:spcPct val="100000"/>
              </a:lnSpc>
              <a:spcBef>
                <a:spcPts val="600"/>
              </a:spcBef>
              <a:spcAft>
                <a:spcPts val="0"/>
              </a:spcAft>
              <a:buClr>
                <a:schemeClr val="accent4"/>
              </a:buClr>
              <a:buSzPts val="2188"/>
              <a:buNone/>
            </a:pPr>
            <a:endParaRPr dirty="0"/>
          </a:p>
          <a:p>
            <a:pPr marL="0" lvl="0" indent="0" algn="just" rtl="0">
              <a:lnSpc>
                <a:spcPct val="100000"/>
              </a:lnSpc>
              <a:spcBef>
                <a:spcPts val="600"/>
              </a:spcBef>
              <a:spcAft>
                <a:spcPts val="0"/>
              </a:spcAft>
              <a:buClr>
                <a:schemeClr val="accent4"/>
              </a:buClr>
              <a:buSzPts val="2188"/>
              <a:buNone/>
            </a:pPr>
            <a:endParaRPr dirty="0"/>
          </a:p>
        </p:txBody>
      </p:sp>
      <p:sp>
        <p:nvSpPr>
          <p:cNvPr id="65" name="Google Shape;65;p3"/>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rgbClr val="0A9A8F"/>
              </a:buClr>
              <a:buSzPts val="2800"/>
              <a:buFont typeface="Open Sans"/>
              <a:buNone/>
            </a:pPr>
            <a:r>
              <a:rPr lang="el-GR" dirty="0">
                <a:solidFill>
                  <a:srgbClr val="0A9A8F"/>
                </a:solidFill>
                <a:latin typeface="Calibri" panose="020F0502020204030204" pitchFamily="34" charset="0"/>
                <a:ea typeface="Open Sans"/>
                <a:cs typeface="Calibri" panose="020F0502020204030204" pitchFamily="34" charset="0"/>
                <a:sym typeface="Open Sans"/>
              </a:rPr>
              <a:t>Γίνε ενσυνείδητος/η καταναλωτής/</a:t>
            </a:r>
            <a:r>
              <a:rPr lang="el-GR" dirty="0" err="1">
                <a:solidFill>
                  <a:srgbClr val="0A9A8F"/>
                </a:solidFill>
                <a:latin typeface="Calibri" panose="020F0502020204030204" pitchFamily="34" charset="0"/>
                <a:ea typeface="Open Sans"/>
                <a:cs typeface="Calibri" panose="020F0502020204030204" pitchFamily="34" charset="0"/>
                <a:sym typeface="Open Sans"/>
              </a:rPr>
              <a:t>τρια</a:t>
            </a:r>
            <a:endParaRPr dirty="0">
              <a:latin typeface="Calibri" panose="020F0502020204030204" pitchFamily="34" charset="0"/>
              <a:cs typeface="Calibri" panose="020F0502020204030204" pitchFamily="34" charset="0"/>
            </a:endParaRPr>
          </a:p>
        </p:txBody>
      </p:sp>
      <p:sp>
        <p:nvSpPr>
          <p:cNvPr id="66" name="Google Shape;66;p3"/>
          <p:cNvSpPr txBox="1">
            <a:spLocks noGrp="1"/>
          </p:cNvSpPr>
          <p:nvPr>
            <p:ph type="body" idx="2"/>
          </p:nvPr>
        </p:nvSpPr>
        <p:spPr>
          <a:xfrm>
            <a:off x="500959" y="1066513"/>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l-GR" i="0" dirty="0"/>
              <a:t>Ποιος είναι ενσυνείδητος/η καταναλωτής/</a:t>
            </a:r>
            <a:r>
              <a:rPr lang="el-GR" i="0" dirty="0" err="1"/>
              <a:t>τρια</a:t>
            </a:r>
            <a:r>
              <a:rPr lang="el-GR" i="0" dirty="0"/>
              <a:t>;</a:t>
            </a:r>
            <a:endParaRPr dirty="0"/>
          </a:p>
        </p:txBody>
      </p:sp>
      <p:pic>
        <p:nvPicPr>
          <p:cNvPr id="7" name="Picture 6" descr="A picture containing beverage, drinking water, swimming, plastic&#10;&#10;Description automatically generated">
            <a:extLst>
              <a:ext uri="{FF2B5EF4-FFF2-40B4-BE49-F238E27FC236}">
                <a16:creationId xmlns:a16="http://schemas.microsoft.com/office/drawing/2014/main" id="{046DF86E-2F4C-80B0-FA6E-83C22465CED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665834" y="2311010"/>
            <a:ext cx="5892467" cy="392831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6B216C-5B1F-AD96-F19F-9954E75470C6}"/>
              </a:ext>
            </a:extLst>
          </p:cNvPr>
          <p:cNvSpPr>
            <a:spLocks noGrp="1"/>
          </p:cNvSpPr>
          <p:nvPr>
            <p:ph type="body" idx="1"/>
          </p:nvPr>
        </p:nvSpPr>
        <p:spPr>
          <a:xfrm>
            <a:off x="336778" y="2244764"/>
            <a:ext cx="12331402" cy="5260936"/>
          </a:xfrm>
        </p:spPr>
        <p:txBody>
          <a:bodyPr/>
          <a:lstStyle/>
          <a:p>
            <a:pPr algn="l"/>
            <a:r>
              <a:rPr lang="en-GB" sz="3200" b="1" dirty="0"/>
              <a:t>  </a:t>
            </a:r>
            <a:r>
              <a:rPr lang="el-GR" sz="3200" b="1" dirty="0"/>
              <a:t>Σε ζευγάρια ή μικρές ομάδες</a:t>
            </a:r>
            <a:r>
              <a:rPr lang="en-GB" sz="3200" b="1" dirty="0"/>
              <a:t>:</a:t>
            </a:r>
          </a:p>
          <a:p>
            <a:pPr algn="l"/>
            <a:endParaRPr lang="en-GB" sz="3200" dirty="0"/>
          </a:p>
          <a:p>
            <a:pPr algn="l"/>
            <a:r>
              <a:rPr lang="en-GB" sz="3200" dirty="0"/>
              <a:t>  </a:t>
            </a:r>
            <a:r>
              <a:rPr lang="el-GR" sz="3200" dirty="0"/>
              <a:t>Σκεφτείτε μια διαφήμιση που θυμάστε ότι είδατε ενώ ερχόσασταν σε αυτή τη συνεδρία (ή οποιαδήποτε που μπορείτε να θυμηθείτε)</a:t>
            </a:r>
          </a:p>
          <a:p>
            <a:pPr algn="l"/>
            <a:r>
              <a:rPr lang="en-GB" sz="3200" b="1" dirty="0">
                <a:solidFill>
                  <a:schemeClr val="accent2"/>
                </a:solidFill>
              </a:rPr>
              <a:t>  </a:t>
            </a:r>
            <a:r>
              <a:rPr lang="el-GR" sz="3200" b="1" dirty="0">
                <a:solidFill>
                  <a:schemeClr val="accent2"/>
                </a:solidFill>
              </a:rPr>
              <a:t>Καμία ιδέα σχετικά με το γιατί τη θυμάστε;</a:t>
            </a:r>
          </a:p>
          <a:p>
            <a:pPr algn="l"/>
            <a:endParaRPr lang="en-GB" sz="3200" dirty="0"/>
          </a:p>
          <a:p>
            <a:pPr algn="l"/>
            <a:r>
              <a:rPr lang="en-GB" sz="3200" dirty="0"/>
              <a:t>  </a:t>
            </a:r>
            <a:r>
              <a:rPr lang="el-GR" sz="3200" dirty="0"/>
              <a:t>Σκεφτείτε τώρα μια διαφήμιση που σας ενοχλεί..</a:t>
            </a:r>
            <a:r>
              <a:rPr lang="en-GB" sz="3200" b="1" dirty="0">
                <a:solidFill>
                  <a:schemeClr val="accent2"/>
                </a:solidFill>
              </a:rPr>
              <a:t>  </a:t>
            </a:r>
            <a:endParaRPr lang="el-GR" sz="3200" b="1" dirty="0">
              <a:solidFill>
                <a:schemeClr val="accent2"/>
              </a:solidFill>
            </a:endParaRPr>
          </a:p>
          <a:p>
            <a:pPr algn="l"/>
            <a:r>
              <a:rPr lang="el-GR" sz="3200" b="1" dirty="0">
                <a:solidFill>
                  <a:schemeClr val="accent2"/>
                </a:solidFill>
              </a:rPr>
              <a:t>Καμία ιδέα σχετικά με το γιατί η διαφήμιση σας ενοχλεί;</a:t>
            </a:r>
          </a:p>
          <a:p>
            <a:pPr algn="l"/>
            <a:endParaRPr lang="en-GB" dirty="0"/>
          </a:p>
          <a:p>
            <a:pPr algn="ctr"/>
            <a:r>
              <a:rPr lang="el-GR" sz="2800" b="1" dirty="0"/>
              <a:t>Λεωφορεία</a:t>
            </a:r>
            <a:r>
              <a:rPr lang="en-GB" sz="2800" b="1" dirty="0"/>
              <a:t>          </a:t>
            </a:r>
            <a:r>
              <a:rPr lang="el-GR" sz="2800" b="1" dirty="0"/>
              <a:t>Τηλεόραση</a:t>
            </a:r>
            <a:r>
              <a:rPr lang="en-GB" sz="2800" b="1" dirty="0"/>
              <a:t>        </a:t>
            </a:r>
            <a:r>
              <a:rPr lang="el-GR" sz="2800" b="1" dirty="0"/>
              <a:t>Πινακίδες</a:t>
            </a:r>
            <a:r>
              <a:rPr lang="en-GB" sz="2800" b="1" dirty="0"/>
              <a:t>        </a:t>
            </a:r>
            <a:r>
              <a:rPr lang="el-GR" sz="2800" b="1" dirty="0"/>
              <a:t>Εφημερίδες</a:t>
            </a:r>
            <a:r>
              <a:rPr lang="en-GB" sz="2800" b="1" dirty="0"/>
              <a:t>           </a:t>
            </a:r>
            <a:r>
              <a:rPr lang="el-GR" sz="2800" b="1" dirty="0"/>
              <a:t>Διαδικτυακά</a:t>
            </a:r>
            <a:r>
              <a:rPr lang="en-GB" sz="2800" b="1" dirty="0"/>
              <a:t>          </a:t>
            </a:r>
            <a:r>
              <a:rPr lang="el-GR" sz="2800" b="1" dirty="0"/>
              <a:t>Στο ταχυδρομείο κ.λπ.</a:t>
            </a:r>
            <a:endParaRPr lang="en-GB" sz="2800" b="1" dirty="0"/>
          </a:p>
          <a:p>
            <a:endParaRPr lang="en-GB" dirty="0"/>
          </a:p>
          <a:p>
            <a:endParaRPr lang="en-GB" dirty="0"/>
          </a:p>
        </p:txBody>
      </p:sp>
      <p:sp>
        <p:nvSpPr>
          <p:cNvPr id="3" name="Title 2">
            <a:extLst>
              <a:ext uri="{FF2B5EF4-FFF2-40B4-BE49-F238E27FC236}">
                <a16:creationId xmlns:a16="http://schemas.microsoft.com/office/drawing/2014/main" id="{09E10F86-705C-44BA-5DD0-29A5344B30D4}"/>
              </a:ext>
            </a:extLst>
          </p:cNvPr>
          <p:cNvSpPr>
            <a:spLocks noGrp="1"/>
          </p:cNvSpPr>
          <p:nvPr>
            <p:ph type="title"/>
          </p:nvPr>
        </p:nvSpPr>
        <p:spPr>
          <a:xfrm>
            <a:off x="501466" y="163098"/>
            <a:ext cx="12330000" cy="720000"/>
          </a:xfrm>
        </p:spPr>
        <p:txBody>
          <a:bodyPr/>
          <a:lstStyle/>
          <a:p>
            <a:r>
              <a:rPr lang="el-GR" dirty="0">
                <a:solidFill>
                  <a:srgbClr val="0A9A8F"/>
                </a:solidFill>
                <a:latin typeface="Calibri" panose="020F0502020204030204" pitchFamily="34" charset="0"/>
                <a:ea typeface="Open Sans"/>
                <a:cs typeface="Calibri" panose="020F0502020204030204" pitchFamily="34" charset="0"/>
                <a:sym typeface="Open Sans"/>
              </a:rPr>
              <a:t>Γίνε ενσυνείδητος/η καταναλωτής/</a:t>
            </a:r>
            <a:r>
              <a:rPr lang="el-GR" dirty="0" err="1">
                <a:solidFill>
                  <a:srgbClr val="0A9A8F"/>
                </a:solidFill>
                <a:latin typeface="Calibri" panose="020F0502020204030204" pitchFamily="34" charset="0"/>
                <a:ea typeface="Open Sans"/>
                <a:cs typeface="Calibri" panose="020F0502020204030204" pitchFamily="34" charset="0"/>
                <a:sym typeface="Open Sans"/>
              </a:rPr>
              <a:t>τρια</a:t>
            </a:r>
            <a:endParaRPr lang="en-GB"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68E1364F-BA19-D81E-637B-E9F9FD319498}"/>
              </a:ext>
            </a:extLst>
          </p:cNvPr>
          <p:cNvSpPr>
            <a:spLocks noGrp="1"/>
          </p:cNvSpPr>
          <p:nvPr>
            <p:ph type="body" idx="2"/>
          </p:nvPr>
        </p:nvSpPr>
        <p:spPr>
          <a:xfrm>
            <a:off x="501466" y="847445"/>
            <a:ext cx="12331541" cy="892030"/>
          </a:xfrm>
        </p:spPr>
        <p:txBody>
          <a:bodyPr/>
          <a:lstStyle/>
          <a:p>
            <a:r>
              <a:rPr lang="el-GR" i="0" dirty="0"/>
              <a:t>Δραστηριότητα</a:t>
            </a:r>
            <a:r>
              <a:rPr lang="en-GB" i="0" dirty="0"/>
              <a:t> 6.2 </a:t>
            </a:r>
          </a:p>
          <a:p>
            <a:r>
              <a:rPr lang="el-GR" i="0" dirty="0"/>
              <a:t>Διαφήμιση</a:t>
            </a:r>
            <a:endParaRPr lang="en-GB" i="0" dirty="0"/>
          </a:p>
        </p:txBody>
      </p:sp>
      <p:pic>
        <p:nvPicPr>
          <p:cNvPr id="5" name="Google Shape;104;p6">
            <a:extLst>
              <a:ext uri="{FF2B5EF4-FFF2-40B4-BE49-F238E27FC236}">
                <a16:creationId xmlns:a16="http://schemas.microsoft.com/office/drawing/2014/main" id="{E55D83AB-7D57-1800-C1FD-8AE4A9404983}"/>
              </a:ext>
            </a:extLst>
          </p:cNvPr>
          <p:cNvPicPr preferRelativeResize="0"/>
          <p:nvPr/>
        </p:nvPicPr>
        <p:blipFill rotWithShape="1">
          <a:blip r:embed="rId2">
            <a:alphaModFix/>
          </a:blip>
          <a:srcRect/>
          <a:stretch/>
        </p:blipFill>
        <p:spPr>
          <a:xfrm>
            <a:off x="8824686" y="375064"/>
            <a:ext cx="3149600" cy="2025236"/>
          </a:xfrm>
          <a:prstGeom prst="rect">
            <a:avLst/>
          </a:prstGeom>
          <a:noFill/>
          <a:ln>
            <a:noFill/>
          </a:ln>
        </p:spPr>
      </p:pic>
    </p:spTree>
    <p:extLst>
      <p:ext uri="{BB962C8B-B14F-4D97-AF65-F5344CB8AC3E}">
        <p14:creationId xmlns:p14="http://schemas.microsoft.com/office/powerpoint/2010/main" val="433846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grpSp>
        <p:nvGrpSpPr>
          <p:cNvPr id="73" name="Google Shape;73;p4"/>
          <p:cNvGrpSpPr/>
          <p:nvPr/>
        </p:nvGrpSpPr>
        <p:grpSpPr>
          <a:xfrm>
            <a:off x="510901" y="1984375"/>
            <a:ext cx="12310022" cy="5129212"/>
            <a:chOff x="10838" y="0"/>
            <a:chExt cx="12310022" cy="5129212"/>
          </a:xfrm>
        </p:grpSpPr>
        <p:sp>
          <p:nvSpPr>
            <p:cNvPr id="74" name="Google Shape;74;p4"/>
            <p:cNvSpPr/>
            <p:nvPr/>
          </p:nvSpPr>
          <p:spPr>
            <a:xfrm>
              <a:off x="10838" y="0"/>
              <a:ext cx="3239479" cy="5129212"/>
            </a:xfrm>
            <a:prstGeom prst="roundRect">
              <a:avLst>
                <a:gd name="adj" fmla="val 10000"/>
              </a:avLst>
            </a:prstGeom>
            <a:solidFill>
              <a:srgbClr val="079A8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txBox="1"/>
            <p:nvPr/>
          </p:nvSpPr>
          <p:spPr>
            <a:xfrm>
              <a:off x="105719" y="94881"/>
              <a:ext cx="3049717" cy="4939450"/>
            </a:xfrm>
            <a:prstGeom prst="rect">
              <a:avLst/>
            </a:prstGeom>
            <a:noFill/>
            <a:ln>
              <a:noFill/>
            </a:ln>
          </p:spPr>
          <p:txBody>
            <a:bodyPr spcFirstLastPara="1" wrap="square" lIns="121900" tIns="121900" rIns="121900" bIns="121900" anchor="t" anchorCtr="0">
              <a:noAutofit/>
            </a:bodyPr>
            <a:lstStyle/>
            <a:p>
              <a:pPr marL="0" marR="0" lvl="0" indent="0" rtl="0">
                <a:lnSpc>
                  <a:spcPct val="90000"/>
                </a:lnSpc>
                <a:spcBef>
                  <a:spcPts val="0"/>
                </a:spcBef>
                <a:spcAft>
                  <a:spcPts val="0"/>
                </a:spcAft>
                <a:buClr>
                  <a:schemeClr val="lt1"/>
                </a:buClr>
                <a:buSzPts val="3200"/>
                <a:buFont typeface="Calibri"/>
                <a:buNone/>
              </a:pPr>
              <a:r>
                <a:rPr lang="el-GR" sz="3200" dirty="0">
                  <a:solidFill>
                    <a:schemeClr val="lt1"/>
                  </a:solidFill>
                  <a:latin typeface="Calibri"/>
                  <a:ea typeface="Calibri"/>
                  <a:cs typeface="Calibri"/>
                  <a:sym typeface="Calibri"/>
                </a:rPr>
                <a:t>Ενημερώνοντας</a:t>
              </a:r>
              <a:r>
                <a:rPr lang="en-IE" sz="3200" b="0" i="0" u="none" strike="noStrike" cap="none" dirty="0">
                  <a:solidFill>
                    <a:schemeClr val="lt1"/>
                  </a:solidFill>
                  <a:latin typeface="Calibri"/>
                  <a:ea typeface="Calibri"/>
                  <a:cs typeface="Calibri"/>
                  <a:sym typeface="Calibri"/>
                </a:rPr>
                <a:t>  </a:t>
              </a:r>
              <a:endParaRPr dirty="0"/>
            </a:p>
            <a:p>
              <a:pPr marL="228600" marR="0" lvl="1" indent="-228600" rtl="0">
                <a:lnSpc>
                  <a:spcPct val="90000"/>
                </a:lnSpc>
                <a:spcBef>
                  <a:spcPts val="1120"/>
                </a:spcBef>
                <a:spcAft>
                  <a:spcPts val="0"/>
                </a:spcAft>
                <a:buClr>
                  <a:schemeClr val="lt1"/>
                </a:buClr>
                <a:buSzPts val="2400"/>
                <a:buFont typeface="Calibri"/>
                <a:buChar char="•"/>
              </a:pPr>
              <a:r>
                <a:rPr lang="el-GR" sz="2000" b="0" i="0" u="none" strike="noStrike" cap="none" dirty="0">
                  <a:solidFill>
                    <a:schemeClr val="lt1"/>
                  </a:solidFill>
                  <a:latin typeface="Calibri"/>
                  <a:ea typeface="Calibri"/>
                  <a:cs typeface="Calibri"/>
                  <a:sym typeface="Calibri"/>
                </a:rPr>
                <a:t>Η διαφήμιση ενημερώνει τους καταναλωτές/-</a:t>
              </a:r>
              <a:r>
                <a:rPr lang="el-GR" sz="2000" b="0" i="0" u="none" strike="noStrike" cap="none" dirty="0" err="1">
                  <a:solidFill>
                    <a:schemeClr val="lt1"/>
                  </a:solidFill>
                  <a:latin typeface="Calibri"/>
                  <a:ea typeface="Calibri"/>
                  <a:cs typeface="Calibri"/>
                  <a:sym typeface="Calibri"/>
                </a:rPr>
                <a:t>τριες</a:t>
              </a:r>
              <a:r>
                <a:rPr lang="el-GR" sz="2000" b="0" i="0" u="none" strike="noStrike" cap="none" dirty="0">
                  <a:solidFill>
                    <a:schemeClr val="lt1"/>
                  </a:solidFill>
                  <a:latin typeface="Calibri"/>
                  <a:ea typeface="Calibri"/>
                  <a:cs typeface="Calibri"/>
                  <a:sym typeface="Calibri"/>
                </a:rPr>
                <a:t> για το προϊόν και τις υπηρεσίες τους.</a:t>
              </a:r>
            </a:p>
            <a:p>
              <a:pPr marL="228600" marR="0" lvl="1" indent="-228600" rtl="0">
                <a:lnSpc>
                  <a:spcPct val="90000"/>
                </a:lnSpc>
                <a:spcBef>
                  <a:spcPts val="1120"/>
                </a:spcBef>
                <a:spcAft>
                  <a:spcPts val="0"/>
                </a:spcAft>
                <a:buClr>
                  <a:schemeClr val="lt1"/>
                </a:buClr>
                <a:buSzPts val="2400"/>
                <a:buFont typeface="Calibri"/>
                <a:buChar char="•"/>
              </a:pPr>
              <a:r>
                <a:rPr lang="el-GR" sz="2000" b="0" i="0" u="none" strike="noStrike" cap="none" dirty="0">
                  <a:solidFill>
                    <a:schemeClr val="lt1"/>
                  </a:solidFill>
                  <a:latin typeface="Calibri"/>
                  <a:ea typeface="Calibri"/>
                  <a:cs typeface="Calibri"/>
                  <a:sym typeface="Calibri"/>
                </a:rPr>
                <a:t>Οι ενσυνείδητοι/</a:t>
              </a:r>
              <a:r>
                <a:rPr lang="el-GR" sz="2000" b="0" i="0" u="none" strike="noStrike" cap="none" dirty="0" err="1">
                  <a:solidFill>
                    <a:schemeClr val="lt1"/>
                  </a:solidFill>
                  <a:latin typeface="Calibri"/>
                  <a:ea typeface="Calibri"/>
                  <a:cs typeface="Calibri"/>
                  <a:sym typeface="Calibri"/>
                </a:rPr>
                <a:t>ες</a:t>
              </a:r>
              <a:r>
                <a:rPr lang="el-GR" sz="2000" b="0" i="0" u="none" strike="noStrike" cap="none" dirty="0">
                  <a:solidFill>
                    <a:schemeClr val="lt1"/>
                  </a:solidFill>
                  <a:latin typeface="Calibri"/>
                  <a:ea typeface="Calibri"/>
                  <a:cs typeface="Calibri"/>
                  <a:sym typeface="Calibri"/>
                </a:rPr>
                <a:t> καταναλωτές/-</a:t>
              </a:r>
              <a:r>
                <a:rPr lang="el-GR" sz="2000" b="0" i="0" u="none" strike="noStrike" cap="none" dirty="0" err="1">
                  <a:solidFill>
                    <a:schemeClr val="lt1"/>
                  </a:solidFill>
                  <a:latin typeface="Calibri"/>
                  <a:ea typeface="Calibri"/>
                  <a:cs typeface="Calibri"/>
                  <a:sym typeface="Calibri"/>
                </a:rPr>
                <a:t>τριες</a:t>
              </a:r>
              <a:r>
                <a:rPr lang="el-GR" sz="2000" b="0" i="0" u="none" strike="noStrike" cap="none" dirty="0">
                  <a:solidFill>
                    <a:schemeClr val="lt1"/>
                  </a:solidFill>
                  <a:latin typeface="Calibri"/>
                  <a:ea typeface="Calibri"/>
                  <a:cs typeface="Calibri"/>
                  <a:sym typeface="Calibri"/>
                </a:rPr>
                <a:t> κατανοούν τους σκοπούς και τους στόχους της εταιρείας και επιλέγουν αν θέλουν να υποστηρίξουν την εταιρεία αυτή.</a:t>
              </a:r>
              <a:endParaRPr lang="en-US" sz="2000" dirty="0"/>
            </a:p>
          </p:txBody>
        </p:sp>
        <p:sp>
          <p:nvSpPr>
            <p:cNvPr id="76" name="Google Shape;76;p4"/>
            <p:cNvSpPr/>
            <p:nvPr/>
          </p:nvSpPr>
          <p:spPr>
            <a:xfrm>
              <a:off x="3574266" y="2162911"/>
              <a:ext cx="686769" cy="803390"/>
            </a:xfrm>
            <a:prstGeom prst="rightArrow">
              <a:avLst>
                <a:gd name="adj1" fmla="val 60000"/>
                <a:gd name="adj2" fmla="val 50000"/>
              </a:avLst>
            </a:prstGeom>
            <a:solidFill>
              <a:srgbClr val="079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txBox="1"/>
            <p:nvPr/>
          </p:nvSpPr>
          <p:spPr>
            <a:xfrm>
              <a:off x="3574266" y="2323589"/>
              <a:ext cx="480738" cy="48203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3400"/>
                <a:buFont typeface="Calibri"/>
                <a:buNone/>
              </a:pPr>
              <a:endParaRPr sz="3400" b="0" i="0" u="none" strike="noStrike" cap="none">
                <a:solidFill>
                  <a:schemeClr val="lt1"/>
                </a:solidFill>
                <a:latin typeface="Calibri"/>
                <a:ea typeface="Calibri"/>
                <a:cs typeface="Calibri"/>
                <a:sym typeface="Calibri"/>
              </a:endParaRPr>
            </a:p>
          </p:txBody>
        </p:sp>
        <p:sp>
          <p:nvSpPr>
            <p:cNvPr id="78" name="Google Shape;78;p4"/>
            <p:cNvSpPr/>
            <p:nvPr/>
          </p:nvSpPr>
          <p:spPr>
            <a:xfrm>
              <a:off x="4546110" y="0"/>
              <a:ext cx="3239479" cy="5129212"/>
            </a:xfrm>
            <a:prstGeom prst="roundRect">
              <a:avLst>
                <a:gd name="adj" fmla="val 10000"/>
              </a:avLst>
            </a:prstGeom>
            <a:solidFill>
              <a:srgbClr val="0884E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txBox="1"/>
            <p:nvPr/>
          </p:nvSpPr>
          <p:spPr>
            <a:xfrm>
              <a:off x="4640991" y="94881"/>
              <a:ext cx="3049717" cy="4939450"/>
            </a:xfrm>
            <a:prstGeom prst="rect">
              <a:avLst/>
            </a:prstGeom>
            <a:noFill/>
            <a:ln>
              <a:noFill/>
            </a:ln>
          </p:spPr>
          <p:txBody>
            <a:bodyPr spcFirstLastPara="1" wrap="square" lIns="121900" tIns="121900" rIns="121900" bIns="121900" anchor="t" anchorCtr="0">
              <a:noAutofit/>
            </a:bodyPr>
            <a:lstStyle/>
            <a:p>
              <a:pPr marL="0" marR="0" lvl="0" indent="0" rtl="0">
                <a:lnSpc>
                  <a:spcPct val="90000"/>
                </a:lnSpc>
                <a:spcBef>
                  <a:spcPts val="0"/>
                </a:spcBef>
                <a:spcAft>
                  <a:spcPts val="0"/>
                </a:spcAft>
                <a:buClr>
                  <a:schemeClr val="lt1"/>
                </a:buClr>
                <a:buSzPts val="3200"/>
                <a:buFont typeface="Calibri"/>
                <a:buNone/>
              </a:pPr>
              <a:r>
                <a:rPr lang="el-GR" sz="3200" dirty="0">
                  <a:solidFill>
                    <a:schemeClr val="lt1"/>
                  </a:solidFill>
                  <a:latin typeface="Calibri"/>
                  <a:ea typeface="Calibri"/>
                  <a:cs typeface="Calibri"/>
                  <a:sym typeface="Calibri"/>
                </a:rPr>
                <a:t>Πείθοντας</a:t>
              </a:r>
              <a:r>
                <a:rPr lang="en-IE" sz="3200" b="0" i="0" u="none" strike="noStrike" cap="none" dirty="0">
                  <a:solidFill>
                    <a:schemeClr val="lt1"/>
                  </a:solidFill>
                  <a:latin typeface="Calibri"/>
                  <a:ea typeface="Calibri"/>
                  <a:cs typeface="Calibri"/>
                  <a:sym typeface="Calibri"/>
                </a:rPr>
                <a:t> </a:t>
              </a:r>
              <a:endParaRPr dirty="0"/>
            </a:p>
            <a:p>
              <a:pPr marL="228600" marR="0" lvl="1" indent="-228600" rtl="0">
                <a:lnSpc>
                  <a:spcPct val="90000"/>
                </a:lnSpc>
                <a:spcBef>
                  <a:spcPts val="1120"/>
                </a:spcBef>
                <a:spcAft>
                  <a:spcPts val="0"/>
                </a:spcAft>
                <a:buClr>
                  <a:schemeClr val="lt1"/>
                </a:buClr>
                <a:buSzPts val="2400"/>
                <a:buFont typeface="Calibri"/>
                <a:buChar char="•"/>
              </a:pPr>
              <a:r>
                <a:rPr lang="el-GR" sz="2000" b="0" i="0" u="none" strike="noStrike" cap="none" dirty="0">
                  <a:solidFill>
                    <a:schemeClr val="lt1"/>
                  </a:solidFill>
                  <a:latin typeface="Calibri"/>
                  <a:ea typeface="Calibri"/>
                  <a:cs typeface="Calibri"/>
                  <a:sym typeface="Calibri"/>
                </a:rPr>
                <a:t>Η διαφήμιση ενθαρρύνει και επηρεάζει τους καταναλωτές/-</a:t>
              </a:r>
              <a:r>
                <a:rPr lang="el-GR" sz="2000" b="0" i="0" u="none" strike="noStrike" cap="none" dirty="0" err="1">
                  <a:solidFill>
                    <a:schemeClr val="lt1"/>
                  </a:solidFill>
                  <a:latin typeface="Calibri"/>
                  <a:ea typeface="Calibri"/>
                  <a:cs typeface="Calibri"/>
                  <a:sym typeface="Calibri"/>
                </a:rPr>
                <a:t>τριες</a:t>
              </a:r>
              <a:r>
                <a:rPr lang="el-GR" sz="2000" b="0" i="0" u="none" strike="noStrike" cap="none" dirty="0">
                  <a:solidFill>
                    <a:schemeClr val="lt1"/>
                  </a:solidFill>
                  <a:latin typeface="Calibri"/>
                  <a:ea typeface="Calibri"/>
                  <a:cs typeface="Calibri"/>
                  <a:sym typeface="Calibri"/>
                </a:rPr>
                <a:t> να ξοδέψουν τα χρήματά τους.</a:t>
              </a:r>
            </a:p>
            <a:p>
              <a:pPr marL="228600" marR="0" lvl="1" indent="-228600" rtl="0">
                <a:lnSpc>
                  <a:spcPct val="90000"/>
                </a:lnSpc>
                <a:spcBef>
                  <a:spcPts val="1120"/>
                </a:spcBef>
                <a:spcAft>
                  <a:spcPts val="0"/>
                </a:spcAft>
                <a:buClr>
                  <a:schemeClr val="lt1"/>
                </a:buClr>
                <a:buSzPts val="2400"/>
                <a:buFont typeface="Calibri"/>
                <a:buChar char="•"/>
              </a:pPr>
              <a:r>
                <a:rPr lang="el-GR" sz="2000" b="0" i="0" u="none" strike="noStrike" cap="none" dirty="0">
                  <a:solidFill>
                    <a:schemeClr val="lt1"/>
                  </a:solidFill>
                  <a:latin typeface="Calibri"/>
                  <a:ea typeface="Calibri"/>
                  <a:cs typeface="Calibri"/>
                  <a:sym typeface="Calibri"/>
                </a:rPr>
                <a:t>Οι ενσυνείδητοι/</a:t>
              </a:r>
              <a:r>
                <a:rPr lang="el-GR" sz="2000" b="0" i="0" u="none" strike="noStrike" cap="none" dirty="0" err="1">
                  <a:solidFill>
                    <a:schemeClr val="lt1"/>
                  </a:solidFill>
                  <a:latin typeface="Calibri"/>
                  <a:ea typeface="Calibri"/>
                  <a:cs typeface="Calibri"/>
                  <a:sym typeface="Calibri"/>
                </a:rPr>
                <a:t>ες</a:t>
              </a:r>
              <a:r>
                <a:rPr lang="el-GR" sz="2000" b="0" i="0" u="none" strike="noStrike" cap="none" dirty="0">
                  <a:solidFill>
                    <a:schemeClr val="lt1"/>
                  </a:solidFill>
                  <a:latin typeface="Calibri"/>
                  <a:ea typeface="Calibri"/>
                  <a:cs typeface="Calibri"/>
                  <a:sym typeface="Calibri"/>
                </a:rPr>
                <a:t> καταναλωτές/-</a:t>
              </a:r>
              <a:r>
                <a:rPr lang="el-GR" sz="2000" b="0" i="0" u="none" strike="noStrike" cap="none" dirty="0" err="1">
                  <a:solidFill>
                    <a:schemeClr val="lt1"/>
                  </a:solidFill>
                  <a:latin typeface="Calibri"/>
                  <a:ea typeface="Calibri"/>
                  <a:cs typeface="Calibri"/>
                  <a:sym typeface="Calibri"/>
                </a:rPr>
                <a:t>τριες</a:t>
              </a:r>
              <a:r>
                <a:rPr lang="el-GR" sz="2000" b="0" i="0" u="none" strike="noStrike" cap="none" dirty="0">
                  <a:solidFill>
                    <a:schemeClr val="lt1"/>
                  </a:solidFill>
                  <a:latin typeface="Calibri"/>
                  <a:ea typeface="Calibri"/>
                  <a:cs typeface="Calibri"/>
                  <a:sym typeface="Calibri"/>
                </a:rPr>
                <a:t> το κατανοούν αυτό και λαμβάνουν ενημερωμένες αποφάσεις αγοράς.</a:t>
              </a:r>
              <a:endParaRPr sz="2000" dirty="0"/>
            </a:p>
          </p:txBody>
        </p:sp>
        <p:sp>
          <p:nvSpPr>
            <p:cNvPr id="80" name="Google Shape;80;p4"/>
            <p:cNvSpPr/>
            <p:nvPr/>
          </p:nvSpPr>
          <p:spPr>
            <a:xfrm>
              <a:off x="8109537" y="2162911"/>
              <a:ext cx="686769" cy="803390"/>
            </a:xfrm>
            <a:prstGeom prst="rightArrow">
              <a:avLst>
                <a:gd name="adj1" fmla="val 60000"/>
                <a:gd name="adj2" fmla="val 50000"/>
              </a:avLst>
            </a:prstGeom>
            <a:solidFill>
              <a:srgbClr val="3544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txBox="1"/>
            <p:nvPr/>
          </p:nvSpPr>
          <p:spPr>
            <a:xfrm>
              <a:off x="8109537" y="2323589"/>
              <a:ext cx="480738" cy="48203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3400"/>
                <a:buFont typeface="Calibri"/>
                <a:buNone/>
              </a:pPr>
              <a:endParaRPr sz="3400" b="0" i="0" u="none" strike="noStrike" cap="none">
                <a:solidFill>
                  <a:schemeClr val="lt1"/>
                </a:solidFill>
                <a:latin typeface="Calibri"/>
                <a:ea typeface="Calibri"/>
                <a:cs typeface="Calibri"/>
                <a:sym typeface="Calibri"/>
              </a:endParaRPr>
            </a:p>
          </p:txBody>
        </p:sp>
        <p:sp>
          <p:nvSpPr>
            <p:cNvPr id="82" name="Google Shape;82;p4"/>
            <p:cNvSpPr/>
            <p:nvPr/>
          </p:nvSpPr>
          <p:spPr>
            <a:xfrm>
              <a:off x="9081381" y="0"/>
              <a:ext cx="3239479" cy="5129212"/>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txBox="1"/>
            <p:nvPr/>
          </p:nvSpPr>
          <p:spPr>
            <a:xfrm>
              <a:off x="9176262" y="94881"/>
              <a:ext cx="3049717" cy="4939450"/>
            </a:xfrm>
            <a:prstGeom prst="rect">
              <a:avLst/>
            </a:prstGeom>
            <a:noFill/>
            <a:ln>
              <a:noFill/>
            </a:ln>
          </p:spPr>
          <p:txBody>
            <a:bodyPr spcFirstLastPara="1" wrap="square" lIns="121900" tIns="121900" rIns="121900" bIns="121900" anchor="t" anchorCtr="0">
              <a:noAutofit/>
            </a:bodyPr>
            <a:lstStyle/>
            <a:p>
              <a:pPr marL="0" marR="0" lvl="0" indent="0" rtl="0">
                <a:lnSpc>
                  <a:spcPct val="90000"/>
                </a:lnSpc>
                <a:spcBef>
                  <a:spcPts val="0"/>
                </a:spcBef>
                <a:spcAft>
                  <a:spcPts val="0"/>
                </a:spcAft>
                <a:buClr>
                  <a:schemeClr val="lt1"/>
                </a:buClr>
                <a:buSzPts val="3200"/>
                <a:buFont typeface="Calibri"/>
                <a:buNone/>
              </a:pPr>
              <a:r>
                <a:rPr lang="el-GR" sz="3200" dirty="0">
                  <a:solidFill>
                    <a:schemeClr val="lt1"/>
                  </a:solidFill>
                  <a:latin typeface="Calibri"/>
                  <a:ea typeface="Calibri"/>
                  <a:cs typeface="Calibri"/>
                  <a:sym typeface="Calibri"/>
                </a:rPr>
                <a:t>Υπενθυμίζοντας</a:t>
              </a:r>
              <a:r>
                <a:rPr lang="en-IE" sz="3200" b="0" i="0" u="none" strike="noStrike" cap="none" dirty="0">
                  <a:solidFill>
                    <a:schemeClr val="lt1"/>
                  </a:solidFill>
                  <a:latin typeface="Calibri"/>
                  <a:ea typeface="Calibri"/>
                  <a:cs typeface="Calibri"/>
                  <a:sym typeface="Calibri"/>
                </a:rPr>
                <a:t> </a:t>
              </a:r>
              <a:endParaRPr dirty="0"/>
            </a:p>
            <a:p>
              <a:pPr marL="228600" marR="0" lvl="1" indent="-228600" rtl="0">
                <a:lnSpc>
                  <a:spcPct val="90000"/>
                </a:lnSpc>
                <a:spcBef>
                  <a:spcPts val="1120"/>
                </a:spcBef>
                <a:spcAft>
                  <a:spcPts val="0"/>
                </a:spcAft>
                <a:buClr>
                  <a:schemeClr val="lt1"/>
                </a:buClr>
                <a:buSzPts val="2400"/>
                <a:buFont typeface="Calibri"/>
                <a:buChar char="•"/>
              </a:pPr>
              <a:r>
                <a:rPr lang="el-GR" sz="1900" b="0" i="0" u="none" strike="noStrike" cap="none" dirty="0">
                  <a:solidFill>
                    <a:schemeClr val="lt1"/>
                  </a:solidFill>
                  <a:latin typeface="Calibri"/>
                  <a:ea typeface="Calibri"/>
                  <a:cs typeface="Calibri"/>
                  <a:sym typeface="Calibri"/>
                </a:rPr>
                <a:t>Η διαφήμιση ενισχύει την εικόνα της επωνυμίας μιας εταιρείας, ώστε να μπορεί να παραμείνει ανταγωνιστική και να προσελκύσει νέους πελάτες.</a:t>
              </a:r>
            </a:p>
            <a:p>
              <a:pPr marL="228600" marR="0" lvl="1" indent="-228600" rtl="0">
                <a:lnSpc>
                  <a:spcPct val="90000"/>
                </a:lnSpc>
                <a:spcBef>
                  <a:spcPts val="1120"/>
                </a:spcBef>
                <a:spcAft>
                  <a:spcPts val="0"/>
                </a:spcAft>
                <a:buClr>
                  <a:schemeClr val="lt1"/>
                </a:buClr>
                <a:buSzPts val="2400"/>
                <a:buFont typeface="Calibri"/>
                <a:buChar char="•"/>
              </a:pPr>
              <a:r>
                <a:rPr lang="el-GR" sz="1900" b="0" i="0" u="none" strike="noStrike" cap="none" dirty="0">
                  <a:solidFill>
                    <a:schemeClr val="lt1"/>
                  </a:solidFill>
                  <a:latin typeface="Calibri"/>
                  <a:ea typeface="Calibri"/>
                  <a:cs typeface="Calibri"/>
                  <a:sym typeface="Calibri"/>
                </a:rPr>
                <a:t>Οι ενσυνείδητοι/</a:t>
              </a:r>
              <a:r>
                <a:rPr lang="el-GR" sz="1900" b="0" i="0" u="none" strike="noStrike" cap="none" dirty="0" err="1">
                  <a:solidFill>
                    <a:schemeClr val="lt1"/>
                  </a:solidFill>
                  <a:latin typeface="Calibri"/>
                  <a:ea typeface="Calibri"/>
                  <a:cs typeface="Calibri"/>
                  <a:sym typeface="Calibri"/>
                </a:rPr>
                <a:t>ες</a:t>
              </a:r>
              <a:r>
                <a:rPr lang="el-GR" sz="1900" b="0" i="0" u="none" strike="noStrike" cap="none" dirty="0">
                  <a:solidFill>
                    <a:schemeClr val="lt1"/>
                  </a:solidFill>
                  <a:latin typeface="Calibri"/>
                  <a:ea typeface="Calibri"/>
                  <a:cs typeface="Calibri"/>
                  <a:sym typeface="Calibri"/>
                </a:rPr>
                <a:t> καταναλωτές/-</a:t>
              </a:r>
              <a:r>
                <a:rPr lang="el-GR" sz="1900" b="0" i="0" u="none" strike="noStrike" cap="none" dirty="0" err="1">
                  <a:solidFill>
                    <a:schemeClr val="lt1"/>
                  </a:solidFill>
                  <a:latin typeface="Calibri"/>
                  <a:ea typeface="Calibri"/>
                  <a:cs typeface="Calibri"/>
                  <a:sym typeface="Calibri"/>
                </a:rPr>
                <a:t>τριες</a:t>
              </a:r>
              <a:r>
                <a:rPr lang="el-GR" sz="1900" b="0" i="0" u="none" strike="noStrike" cap="none" dirty="0">
                  <a:solidFill>
                    <a:schemeClr val="lt1"/>
                  </a:solidFill>
                  <a:latin typeface="Calibri"/>
                  <a:ea typeface="Calibri"/>
                  <a:cs typeface="Calibri"/>
                  <a:sym typeface="Calibri"/>
                </a:rPr>
                <a:t> αναγνωρίζουν αυτό το "διαφημιστικό παιχνίδι" και τις ψευδείς συναισθηματικές εκκλήσεις για "πίστη στην επωνυμία".</a:t>
              </a:r>
              <a:endParaRPr sz="1900" dirty="0"/>
            </a:p>
          </p:txBody>
        </p:sp>
      </p:grpSp>
      <p:sp>
        <p:nvSpPr>
          <p:cNvPr id="84" name="Google Shape;84;p4"/>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rgbClr val="0A9A8F"/>
              </a:buClr>
              <a:buSzPts val="2800"/>
              <a:buFont typeface="Open Sans"/>
              <a:buNone/>
            </a:pPr>
            <a:r>
              <a:rPr lang="el-GR" dirty="0">
                <a:solidFill>
                  <a:srgbClr val="0A9A8F"/>
                </a:solidFill>
                <a:latin typeface="Calibri" panose="020F0502020204030204" pitchFamily="34" charset="0"/>
                <a:ea typeface="Open Sans"/>
                <a:cs typeface="Calibri" panose="020F0502020204030204" pitchFamily="34" charset="0"/>
                <a:sym typeface="Open Sans"/>
              </a:rPr>
              <a:t>Γίνε ενσυνείδητος/η καταναλωτής/</a:t>
            </a:r>
            <a:r>
              <a:rPr lang="el-GR" dirty="0" err="1">
                <a:solidFill>
                  <a:srgbClr val="0A9A8F"/>
                </a:solidFill>
                <a:latin typeface="Calibri" panose="020F0502020204030204" pitchFamily="34" charset="0"/>
                <a:ea typeface="Open Sans"/>
                <a:cs typeface="Calibri" panose="020F0502020204030204" pitchFamily="34" charset="0"/>
                <a:sym typeface="Open Sans"/>
              </a:rPr>
              <a:t>τρια</a:t>
            </a:r>
            <a:endParaRPr dirty="0">
              <a:latin typeface="Calibri" panose="020F0502020204030204" pitchFamily="34" charset="0"/>
              <a:cs typeface="Calibri" panose="020F0502020204030204" pitchFamily="34" charset="0"/>
            </a:endParaRPr>
          </a:p>
        </p:txBody>
      </p:sp>
      <p:sp>
        <p:nvSpPr>
          <p:cNvPr id="85" name="Google Shape;85;p4"/>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l-GR" i="0" dirty="0"/>
              <a:t>Η διαφήμιση επηρεάζει όλους τους καταναλωτές/-</a:t>
            </a:r>
            <a:r>
              <a:rPr lang="el-GR" i="0" dirty="0" err="1"/>
              <a:t>τριες</a:t>
            </a:r>
            <a:r>
              <a:rPr lang="en-IE" i="0" dirty="0"/>
              <a:t>: </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5"/>
          <p:cNvSpPr txBox="1">
            <a:spLocks noGrp="1"/>
          </p:cNvSpPr>
          <p:nvPr>
            <p:ph type="body" idx="1"/>
          </p:nvPr>
        </p:nvSpPr>
        <p:spPr>
          <a:xfrm>
            <a:off x="38463" y="2320991"/>
            <a:ext cx="12330000" cy="4453179"/>
          </a:xfrm>
          <a:prstGeom prst="rect">
            <a:avLst/>
          </a:prstGeom>
          <a:noFill/>
          <a:ln>
            <a:noFill/>
          </a:ln>
        </p:spPr>
        <p:txBody>
          <a:bodyPr spcFirstLastPara="1" wrap="square" lIns="72000" tIns="45700" rIns="72000" bIns="45700" anchor="t" anchorCtr="0">
            <a:noAutofit/>
          </a:bodyPr>
          <a:lstStyle/>
          <a:p>
            <a:pPr marL="0" lvl="0" indent="0" algn="just" rtl="0">
              <a:lnSpc>
                <a:spcPct val="100000"/>
              </a:lnSpc>
              <a:spcBef>
                <a:spcPts val="0"/>
              </a:spcBef>
              <a:spcAft>
                <a:spcPts val="0"/>
              </a:spcAft>
              <a:buClr>
                <a:schemeClr val="accent4"/>
              </a:buClr>
              <a:buSzPts val="2400"/>
              <a:buNone/>
            </a:pPr>
            <a:r>
              <a:rPr lang="en-IE" sz="2800" dirty="0"/>
              <a:t>    </a:t>
            </a:r>
            <a:r>
              <a:rPr lang="el-GR" sz="2800" dirty="0"/>
              <a:t>Οι καταναλωτές/-</a:t>
            </a:r>
            <a:r>
              <a:rPr lang="el-GR" sz="2800" dirty="0" err="1"/>
              <a:t>τριες</a:t>
            </a:r>
            <a:r>
              <a:rPr lang="el-GR" sz="2800" dirty="0"/>
              <a:t> μπορούν να πειστούν με τεχνικές επικοινωνίας:</a:t>
            </a:r>
          </a:p>
          <a:p>
            <a:pPr marL="0" lvl="0" indent="0" algn="just" rtl="0">
              <a:lnSpc>
                <a:spcPct val="100000"/>
              </a:lnSpc>
              <a:spcBef>
                <a:spcPts val="0"/>
              </a:spcBef>
              <a:spcAft>
                <a:spcPts val="0"/>
              </a:spcAft>
              <a:buClr>
                <a:schemeClr val="accent4"/>
              </a:buClr>
              <a:buSzPts val="2400"/>
              <a:buNone/>
            </a:pPr>
            <a:r>
              <a:rPr lang="en-IE" sz="2800" dirty="0"/>
              <a:t> </a:t>
            </a:r>
            <a:endParaRPr sz="2800" dirty="0"/>
          </a:p>
          <a:p>
            <a:pPr marL="291600" lvl="0" indent="0" algn="l" rtl="0">
              <a:lnSpc>
                <a:spcPct val="100000"/>
              </a:lnSpc>
              <a:spcBef>
                <a:spcPts val="600"/>
              </a:spcBef>
              <a:spcAft>
                <a:spcPts val="0"/>
              </a:spcAft>
              <a:buSzPts val="2400"/>
            </a:pPr>
            <a:r>
              <a:rPr lang="el-GR" sz="2400" dirty="0"/>
              <a:t>1) Απευθύνοντας άμεση έκκληση στον καταναλωτή/-</a:t>
            </a:r>
            <a:r>
              <a:rPr lang="el-GR" sz="2400" dirty="0" err="1"/>
              <a:t>τρια</a:t>
            </a:r>
            <a:r>
              <a:rPr lang="el-GR" sz="2400" dirty="0"/>
              <a:t> μέσω γεγονότων, λογικής και σκέψης:</a:t>
            </a:r>
          </a:p>
          <a:p>
            <a:pPr marL="291600" lvl="0" indent="0" algn="l" rtl="0">
              <a:lnSpc>
                <a:spcPct val="100000"/>
              </a:lnSpc>
              <a:spcBef>
                <a:spcPts val="600"/>
              </a:spcBef>
              <a:spcAft>
                <a:spcPts val="0"/>
              </a:spcAft>
              <a:buSzPts val="2400"/>
            </a:pPr>
            <a:r>
              <a:rPr lang="el-GR" sz="2400" i="1" dirty="0"/>
              <a:t>Όσο περισσότερο επιθυμεί ένας πελάτης ένα προϊόν, τόσο περισσότερο θα εμπλακεί ή θα ασχοληθεί με τη διαφήμιση.</a:t>
            </a:r>
            <a:endParaRPr lang="en-IE" sz="2400" i="1" dirty="0"/>
          </a:p>
          <a:p>
            <a:pPr marL="292891" indent="0" algn="l">
              <a:spcBef>
                <a:spcPts val="600"/>
              </a:spcBef>
              <a:buSzPts val="2400"/>
            </a:pPr>
            <a:r>
              <a:rPr lang="el-GR" sz="2400" dirty="0"/>
              <a:t>2) Έμμεση προσέλκυση του πελάτη μέσω επιφανειακών ενδείξεων ή τρικ:</a:t>
            </a:r>
          </a:p>
          <a:p>
            <a:pPr marL="292891" indent="0" algn="l">
              <a:spcBef>
                <a:spcPts val="600"/>
              </a:spcBef>
              <a:buSzPts val="2400"/>
            </a:pPr>
            <a:r>
              <a:rPr lang="el-GR" sz="2400" i="1" dirty="0"/>
              <a:t>Τα χρώματα, η μουσική, οι λέξεις, τα συναισθήματα, η νοσταλγία και οι ιστορίες μπορούν να επηρεάσουν τους καταναλωτές.</a:t>
            </a:r>
            <a:endParaRPr sz="2400" i="1" dirty="0"/>
          </a:p>
        </p:txBody>
      </p:sp>
      <p:sp>
        <p:nvSpPr>
          <p:cNvPr id="92" name="Google Shape;92;p5"/>
          <p:cNvSpPr txBox="1">
            <a:spLocks noGrp="1"/>
          </p:cNvSpPr>
          <p:nvPr>
            <p:ph type="title"/>
          </p:nvPr>
        </p:nvSpPr>
        <p:spPr>
          <a:xfrm>
            <a:off x="501729" y="236933"/>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rgbClr val="0A9A8F"/>
              </a:buClr>
              <a:buSzPts val="2800"/>
              <a:buFont typeface="Open Sans"/>
              <a:buNone/>
            </a:pPr>
            <a:r>
              <a:rPr lang="el-GR" dirty="0">
                <a:solidFill>
                  <a:srgbClr val="0A9A8F"/>
                </a:solidFill>
                <a:latin typeface="Calibri" panose="020F0502020204030204" pitchFamily="34" charset="0"/>
                <a:ea typeface="Open Sans"/>
                <a:cs typeface="Calibri" panose="020F0502020204030204" pitchFamily="34" charset="0"/>
                <a:sym typeface="Open Sans"/>
              </a:rPr>
              <a:t>Γίνε ενσυνείδητος/η καταναλωτής/</a:t>
            </a:r>
            <a:r>
              <a:rPr lang="el-GR" dirty="0" err="1">
                <a:solidFill>
                  <a:srgbClr val="0A9A8F"/>
                </a:solidFill>
                <a:latin typeface="Calibri" panose="020F0502020204030204" pitchFamily="34" charset="0"/>
                <a:ea typeface="Open Sans"/>
                <a:cs typeface="Calibri" panose="020F0502020204030204" pitchFamily="34" charset="0"/>
                <a:sym typeface="Open Sans"/>
              </a:rPr>
              <a:t>τρια</a:t>
            </a:r>
            <a:endParaRPr dirty="0">
              <a:latin typeface="Calibri" panose="020F0502020204030204" pitchFamily="34" charset="0"/>
              <a:cs typeface="Calibri" panose="020F0502020204030204" pitchFamily="34" charset="0"/>
            </a:endParaRPr>
          </a:p>
        </p:txBody>
      </p:sp>
      <p:sp>
        <p:nvSpPr>
          <p:cNvPr id="93" name="Google Shape;93;p5"/>
          <p:cNvSpPr txBox="1">
            <a:spLocks noGrp="1"/>
          </p:cNvSpPr>
          <p:nvPr>
            <p:ph type="body" idx="2"/>
          </p:nvPr>
        </p:nvSpPr>
        <p:spPr>
          <a:xfrm>
            <a:off x="501729" y="1021583"/>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l-GR" i="0" dirty="0"/>
              <a:t>Το ‘Υπόδειγμα Επεξεργασίας Πιθανότητας’ (ELM)</a:t>
            </a:r>
            <a:endParaRPr dirty="0"/>
          </a:p>
        </p:txBody>
      </p:sp>
      <p:sp>
        <p:nvSpPr>
          <p:cNvPr id="95" name="Google Shape;95;p5"/>
          <p:cNvSpPr txBox="1"/>
          <p:nvPr/>
        </p:nvSpPr>
        <p:spPr>
          <a:xfrm>
            <a:off x="500188" y="6967680"/>
            <a:ext cx="1233154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600" dirty="0">
                <a:solidFill>
                  <a:schemeClr val="dk1"/>
                </a:solidFill>
                <a:latin typeface="Calibri"/>
                <a:ea typeface="Calibri"/>
                <a:cs typeface="Calibri"/>
                <a:sym typeface="Calibri"/>
              </a:rPr>
              <a:t>Τροποποιήθηκε από</a:t>
            </a:r>
            <a:r>
              <a:rPr lang="en-IE" sz="1600" b="0" i="0" u="none" strike="noStrike" cap="none" dirty="0">
                <a:solidFill>
                  <a:schemeClr val="dk1"/>
                </a:solidFill>
                <a:latin typeface="Calibri"/>
                <a:ea typeface="Calibri"/>
                <a:cs typeface="Calibri"/>
                <a:sym typeface="Calibri"/>
              </a:rPr>
              <a:t>: She Made (2009) </a:t>
            </a:r>
            <a:r>
              <a:rPr lang="en-IE" sz="1600" b="0" i="1" u="none" strike="noStrike" cap="none" dirty="0">
                <a:solidFill>
                  <a:schemeClr val="dk1"/>
                </a:solidFill>
                <a:latin typeface="Calibri"/>
                <a:ea typeface="Calibri"/>
                <a:cs typeface="Calibri"/>
                <a:sym typeface="Calibri"/>
              </a:rPr>
              <a:t>Psychology And Advertising</a:t>
            </a:r>
            <a:r>
              <a:rPr lang="en-IE" sz="1600" b="0" i="0" u="none" strike="noStrike" cap="none" dirty="0">
                <a:solidFill>
                  <a:schemeClr val="dk1"/>
                </a:solidFill>
                <a:latin typeface="Calibri"/>
                <a:ea typeface="Calibri"/>
                <a:cs typeface="Calibri"/>
                <a:sym typeface="Calibri"/>
              </a:rPr>
              <a:t>: </a:t>
            </a:r>
            <a:r>
              <a:rPr lang="en-IE" sz="1600" b="0" i="0" u="none" strike="noStrike" cap="none" dirty="0">
                <a:solidFill>
                  <a:schemeClr val="dk1"/>
                </a:solidFill>
                <a:latin typeface="Calibri"/>
                <a:ea typeface="Calibri"/>
                <a:cs typeface="Calibri"/>
                <a:sym typeface="Calibri"/>
                <a:hlinkClick r:id="rId3"/>
              </a:rPr>
              <a:t>https://www.youtube.com/watch?v=EC7VLjIw8hY</a:t>
            </a:r>
            <a:r>
              <a:rPr lang="en-IE" sz="1600" b="0" i="0" u="none" strike="noStrike" cap="none" dirty="0">
                <a:solidFill>
                  <a:schemeClr val="dk1"/>
                </a:solidFill>
                <a:latin typeface="Calibri"/>
                <a:ea typeface="Calibri"/>
                <a:cs typeface="Calibri"/>
                <a:sym typeface="Calibri"/>
              </a:rPr>
              <a:t> </a:t>
            </a:r>
            <a:endParaRPr sz="1600" dirty="0"/>
          </a:p>
        </p:txBody>
      </p:sp>
      <p:pic>
        <p:nvPicPr>
          <p:cNvPr id="3" name="Picture 2" descr="A picture containing text&#10;&#10;Description automatically generated">
            <a:extLst>
              <a:ext uri="{FF2B5EF4-FFF2-40B4-BE49-F238E27FC236}">
                <a16:creationId xmlns:a16="http://schemas.microsoft.com/office/drawing/2014/main" id="{D4F832AD-0146-9190-C049-EF6D28D4B1B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743537" y="237388"/>
            <a:ext cx="2088192" cy="217127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6"/>
          <p:cNvSpPr txBox="1">
            <a:spLocks noGrp="1"/>
          </p:cNvSpPr>
          <p:nvPr>
            <p:ph type="body" idx="1"/>
          </p:nvPr>
        </p:nvSpPr>
        <p:spPr>
          <a:xfrm>
            <a:off x="500064" y="1984374"/>
            <a:ext cx="12189241" cy="5362909"/>
          </a:xfrm>
          <a:prstGeom prst="rect">
            <a:avLst/>
          </a:prstGeom>
          <a:noFill/>
          <a:ln>
            <a:noFill/>
          </a:ln>
        </p:spPr>
        <p:txBody>
          <a:bodyPr spcFirstLastPara="1" wrap="square" lIns="72000" tIns="45700" rIns="72000" bIns="45700" anchor="t" anchorCtr="0">
            <a:noAutofit/>
          </a:bodyPr>
          <a:lstStyle/>
          <a:p>
            <a:pPr marL="0" lvl="0" indent="0" algn="l" rtl="0">
              <a:lnSpc>
                <a:spcPct val="100000"/>
              </a:lnSpc>
              <a:spcBef>
                <a:spcPts val="0"/>
              </a:spcBef>
              <a:spcAft>
                <a:spcPts val="0"/>
              </a:spcAft>
              <a:buClr>
                <a:schemeClr val="accent4"/>
              </a:buClr>
              <a:buSzPts val="2100"/>
              <a:buNone/>
            </a:pPr>
            <a:r>
              <a:rPr lang="el-GR" sz="2800" dirty="0"/>
              <a:t>Σε ζευγάρια ή ομάδες προτείνετε ένα παράδειγμα διαφήμισης που απευθύνεται άμεσα στα μικρά παιδιά και ένα άλλο που απευθύνεται στους εφήβους.</a:t>
            </a:r>
            <a:r>
              <a:rPr lang="en-US" sz="2800" dirty="0"/>
              <a:t> </a:t>
            </a:r>
            <a:r>
              <a:rPr lang="el-GR" sz="2800" dirty="0"/>
              <a:t>Μπορείτε να επιλέξετε από μια σειρά διαφημίσεων, όπως:</a:t>
            </a:r>
            <a:endParaRPr sz="2800" dirty="0"/>
          </a:p>
          <a:p>
            <a:pPr marL="342900" lvl="0" indent="-342900" algn="l" rtl="0">
              <a:lnSpc>
                <a:spcPct val="100000"/>
              </a:lnSpc>
              <a:spcBef>
                <a:spcPts val="600"/>
              </a:spcBef>
              <a:spcAft>
                <a:spcPts val="0"/>
              </a:spcAft>
              <a:buSzPts val="2100"/>
              <a:buFont typeface="Arial"/>
              <a:buChar char="•"/>
            </a:pPr>
            <a:r>
              <a:rPr lang="el-GR" sz="2800" dirty="0"/>
              <a:t>διαδικτυακές διαφημίσεις</a:t>
            </a:r>
            <a:endParaRPr sz="2800" dirty="0"/>
          </a:p>
          <a:p>
            <a:pPr marL="342900" indent="-342900" algn="l">
              <a:spcBef>
                <a:spcPts val="600"/>
              </a:spcBef>
              <a:buSzPts val="2100"/>
              <a:buFont typeface="Arial"/>
              <a:buChar char="•"/>
            </a:pPr>
            <a:r>
              <a:rPr lang="el-GR" sz="2800" dirty="0"/>
              <a:t>τηλεοπτικές διαφημίσεις</a:t>
            </a:r>
            <a:r>
              <a:rPr lang="en-IE" sz="2800" dirty="0"/>
              <a:t> </a:t>
            </a:r>
            <a:endParaRPr sz="2800" dirty="0"/>
          </a:p>
          <a:p>
            <a:pPr marL="342900" lvl="0" indent="-342900" algn="l" rtl="0">
              <a:lnSpc>
                <a:spcPct val="100000"/>
              </a:lnSpc>
              <a:spcBef>
                <a:spcPts val="600"/>
              </a:spcBef>
              <a:spcAft>
                <a:spcPts val="0"/>
              </a:spcAft>
              <a:buSzPts val="2100"/>
              <a:buFont typeface="Arial"/>
              <a:buChar char="•"/>
            </a:pPr>
            <a:r>
              <a:rPr lang="el-GR" sz="2800" dirty="0"/>
              <a:t>τοποθέτηση</a:t>
            </a:r>
            <a:r>
              <a:rPr lang="en-IE" sz="2800" dirty="0"/>
              <a:t> </a:t>
            </a:r>
            <a:r>
              <a:rPr lang="el-GR" sz="2800" dirty="0"/>
              <a:t>προϊόντος</a:t>
            </a:r>
            <a:endParaRPr sz="2800" dirty="0"/>
          </a:p>
          <a:p>
            <a:pPr marL="342900" lvl="0" indent="-342900" algn="l" rtl="0">
              <a:lnSpc>
                <a:spcPct val="100000"/>
              </a:lnSpc>
              <a:spcBef>
                <a:spcPts val="600"/>
              </a:spcBef>
              <a:spcAft>
                <a:spcPts val="0"/>
              </a:spcAft>
              <a:buSzPts val="2100"/>
              <a:buFont typeface="Arial"/>
              <a:buChar char="•"/>
            </a:pPr>
            <a:r>
              <a:rPr lang="el-GR" sz="2800" dirty="0"/>
              <a:t>έντυπα</a:t>
            </a:r>
            <a:r>
              <a:rPr lang="en-IE" sz="2800" dirty="0"/>
              <a:t> (</a:t>
            </a:r>
            <a:r>
              <a:rPr lang="el-GR" sz="2800" dirty="0"/>
              <a:t>περιοδικά</a:t>
            </a:r>
            <a:r>
              <a:rPr lang="en-IE" sz="2800" dirty="0"/>
              <a:t>, </a:t>
            </a:r>
            <a:r>
              <a:rPr lang="el-GR" sz="2800" dirty="0"/>
              <a:t>φυλλάδια</a:t>
            </a:r>
            <a:r>
              <a:rPr lang="en-IE" sz="2800" dirty="0"/>
              <a:t>, </a:t>
            </a:r>
            <a:r>
              <a:rPr lang="el-GR" sz="2800" dirty="0"/>
              <a:t>εφημερίδες</a:t>
            </a:r>
            <a:r>
              <a:rPr lang="en-IE" sz="2800" dirty="0"/>
              <a:t>)</a:t>
            </a:r>
            <a:endParaRPr sz="2800" dirty="0"/>
          </a:p>
          <a:p>
            <a:pPr marL="342900" lvl="0" indent="-342900" algn="l" rtl="0">
              <a:lnSpc>
                <a:spcPct val="100000"/>
              </a:lnSpc>
              <a:spcBef>
                <a:spcPts val="600"/>
              </a:spcBef>
              <a:spcAft>
                <a:spcPts val="0"/>
              </a:spcAft>
              <a:buSzPts val="2100"/>
              <a:buFont typeface="Arial"/>
              <a:buChar char="•"/>
            </a:pPr>
            <a:r>
              <a:rPr lang="el-GR" sz="2800" dirty="0"/>
              <a:t>υπαίθριες διαφημίσεις, συμπεριλαμβανομένων των πινακίδων</a:t>
            </a:r>
            <a:endParaRPr sz="2800" dirty="0"/>
          </a:p>
          <a:p>
            <a:pPr marL="0" lvl="0" indent="0" algn="l" rtl="0">
              <a:lnSpc>
                <a:spcPct val="100000"/>
              </a:lnSpc>
              <a:spcBef>
                <a:spcPts val="600"/>
              </a:spcBef>
              <a:spcAft>
                <a:spcPts val="0"/>
              </a:spcAft>
              <a:buClr>
                <a:schemeClr val="accent4"/>
              </a:buClr>
              <a:buSzPts val="2100"/>
              <a:buNone/>
            </a:pPr>
            <a:r>
              <a:rPr lang="el-GR" sz="2800" b="1" dirty="0"/>
              <a:t>Παρουσιάστε τις ιδέες σας στην ομάδα.</a:t>
            </a:r>
            <a:r>
              <a:rPr lang="en-IE" sz="2800" b="1" dirty="0"/>
              <a:t> </a:t>
            </a:r>
            <a:endParaRPr sz="2800" b="1" dirty="0"/>
          </a:p>
          <a:p>
            <a:pPr marL="0" lvl="0" indent="0" algn="just" rtl="0">
              <a:lnSpc>
                <a:spcPct val="100000"/>
              </a:lnSpc>
              <a:spcBef>
                <a:spcPts val="600"/>
              </a:spcBef>
              <a:spcAft>
                <a:spcPts val="0"/>
              </a:spcAft>
              <a:buClr>
                <a:schemeClr val="accent4"/>
              </a:buClr>
              <a:buSzPts val="2188"/>
              <a:buNone/>
            </a:pPr>
            <a:endParaRPr dirty="0"/>
          </a:p>
        </p:txBody>
      </p:sp>
      <p:sp>
        <p:nvSpPr>
          <p:cNvPr id="102" name="Google Shape;102;p6"/>
          <p:cNvSpPr txBox="1">
            <a:spLocks noGrp="1"/>
          </p:cNvSpPr>
          <p:nvPr>
            <p:ph type="title"/>
          </p:nvPr>
        </p:nvSpPr>
        <p:spPr>
          <a:xfrm>
            <a:off x="501605" y="394046"/>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rgbClr val="0A9A8F"/>
              </a:buClr>
              <a:buSzPts val="2800"/>
              <a:buFont typeface="Open Sans"/>
              <a:buNone/>
            </a:pPr>
            <a:r>
              <a:rPr lang="el-GR" dirty="0">
                <a:solidFill>
                  <a:srgbClr val="0A9A8F"/>
                </a:solidFill>
                <a:latin typeface="Calibri" panose="020F0502020204030204" pitchFamily="34" charset="0"/>
                <a:ea typeface="Open Sans"/>
                <a:cs typeface="Calibri" panose="020F0502020204030204" pitchFamily="34" charset="0"/>
                <a:sym typeface="Open Sans"/>
              </a:rPr>
              <a:t>Γίνε ενσυνείδητος/η καταναλωτής/</a:t>
            </a:r>
            <a:r>
              <a:rPr lang="el-GR" dirty="0" err="1">
                <a:solidFill>
                  <a:srgbClr val="0A9A8F"/>
                </a:solidFill>
                <a:latin typeface="Calibri" panose="020F0502020204030204" pitchFamily="34" charset="0"/>
                <a:ea typeface="Open Sans"/>
                <a:cs typeface="Calibri" panose="020F0502020204030204" pitchFamily="34" charset="0"/>
                <a:sym typeface="Open Sans"/>
              </a:rPr>
              <a:t>τρια</a:t>
            </a:r>
            <a:endParaRPr dirty="0">
              <a:latin typeface="Calibri" panose="020F0502020204030204" pitchFamily="34" charset="0"/>
              <a:cs typeface="Calibri" panose="020F0502020204030204" pitchFamily="34" charset="0"/>
            </a:endParaRPr>
          </a:p>
        </p:txBody>
      </p:sp>
      <p:sp>
        <p:nvSpPr>
          <p:cNvPr id="103" name="Google Shape;103;p6"/>
          <p:cNvSpPr txBox="1">
            <a:spLocks noGrp="1"/>
          </p:cNvSpPr>
          <p:nvPr>
            <p:ph type="body" idx="2"/>
          </p:nvPr>
        </p:nvSpPr>
        <p:spPr>
          <a:xfrm>
            <a:off x="500064" y="972458"/>
            <a:ext cx="12331541" cy="890986"/>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n-IE" i="0" dirty="0"/>
              <a:t> </a:t>
            </a:r>
            <a:r>
              <a:rPr lang="el-GR" i="0" dirty="0"/>
              <a:t>Δραστηριότητα</a:t>
            </a:r>
            <a:r>
              <a:rPr lang="en-IE" i="0" dirty="0"/>
              <a:t> M6.3</a:t>
            </a:r>
          </a:p>
          <a:p>
            <a:pPr marL="0" lvl="0" indent="0" algn="just" rtl="0">
              <a:lnSpc>
                <a:spcPct val="90000"/>
              </a:lnSpc>
              <a:spcBef>
                <a:spcPts val="0"/>
              </a:spcBef>
              <a:spcAft>
                <a:spcPts val="0"/>
              </a:spcAft>
              <a:buClr>
                <a:schemeClr val="lt2"/>
              </a:buClr>
              <a:buSzPts val="2400"/>
              <a:buNone/>
            </a:pPr>
            <a:r>
              <a:rPr lang="el-GR" i="0" dirty="0"/>
              <a:t>Διαφημίσεις που απευθύνονται σε παιδιά ή εφήβους</a:t>
            </a:r>
            <a:endParaRPr dirty="0"/>
          </a:p>
        </p:txBody>
      </p:sp>
      <p:pic>
        <p:nvPicPr>
          <p:cNvPr id="3" name="Picture 2" descr="Diagram&#10;&#10;Description automatically generated with low confidence">
            <a:extLst>
              <a:ext uri="{FF2B5EF4-FFF2-40B4-BE49-F238E27FC236}">
                <a16:creationId xmlns:a16="http://schemas.microsoft.com/office/drawing/2014/main" id="{156E18C7-0630-7C67-3978-05264DD49A0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787539" y="3099661"/>
            <a:ext cx="3660960" cy="1968286"/>
          </a:xfrm>
          <a:prstGeom prst="rect">
            <a:avLst/>
          </a:prstGeom>
        </p:spPr>
      </p:pic>
    </p:spTree>
  </p:cSld>
  <p:clrMapOvr>
    <a:masterClrMapping/>
  </p:clrMapOvr>
</p:sld>
</file>

<file path=ppt/theme/theme1.xml><?xml version="1.0" encoding="utf-8"?>
<a:theme xmlns:a="http://schemas.openxmlformats.org/drawingml/2006/main" name="CARDET Course template">
  <a:themeElements>
    <a:clrScheme name="MoneyMatters">
      <a:dk1>
        <a:srgbClr val="374856"/>
      </a:dk1>
      <a:lt1>
        <a:srgbClr val="FFFFFF"/>
      </a:lt1>
      <a:dk2>
        <a:srgbClr val="44546A"/>
      </a:dk2>
      <a:lt2>
        <a:srgbClr val="FFFFFF"/>
      </a:lt2>
      <a:accent1>
        <a:srgbClr val="FAA337"/>
      </a:accent1>
      <a:accent2>
        <a:srgbClr val="0A9A8F"/>
      </a:accent2>
      <a:accent3>
        <a:srgbClr val="3A48F9"/>
      </a:accent3>
      <a:accent4>
        <a:srgbClr val="0A9A8F"/>
      </a:accent4>
      <a:accent5>
        <a:srgbClr val="4472C4"/>
      </a:accent5>
      <a:accent6>
        <a:srgbClr val="FAA337"/>
      </a:accent6>
      <a:hlink>
        <a:srgbClr val="0A9A8F"/>
      </a:hlink>
      <a:folHlink>
        <a:srgbClr val="177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RDET Course template">
  <a:themeElements>
    <a:clrScheme name="MoneyMatters">
      <a:dk1>
        <a:srgbClr val="374856"/>
      </a:dk1>
      <a:lt1>
        <a:srgbClr val="FFFFFF"/>
      </a:lt1>
      <a:dk2>
        <a:srgbClr val="44546A"/>
      </a:dk2>
      <a:lt2>
        <a:srgbClr val="FFFFFF"/>
      </a:lt2>
      <a:accent1>
        <a:srgbClr val="FAA337"/>
      </a:accent1>
      <a:accent2>
        <a:srgbClr val="0A9A8F"/>
      </a:accent2>
      <a:accent3>
        <a:srgbClr val="3A48F9"/>
      </a:accent3>
      <a:accent4>
        <a:srgbClr val="0A9A8F"/>
      </a:accent4>
      <a:accent5>
        <a:srgbClr val="4472C4"/>
      </a:accent5>
      <a:accent6>
        <a:srgbClr val="FAA337"/>
      </a:accent6>
      <a:hlink>
        <a:srgbClr val="0A9A8F"/>
      </a:hlink>
      <a:folHlink>
        <a:srgbClr val="177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900</TotalTime>
  <Words>1810</Words>
  <Application>Microsoft Office PowerPoint</Application>
  <PresentationFormat>Custom</PresentationFormat>
  <Paragraphs>278</Paragraphs>
  <Slides>25</Slides>
  <Notes>18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Calibri</vt:lpstr>
      <vt:lpstr>Open Sans</vt:lpstr>
      <vt:lpstr>Microsoft Sans Serif</vt:lpstr>
      <vt:lpstr>Arial</vt:lpstr>
      <vt:lpstr>Wingdings</vt:lpstr>
      <vt:lpstr>CARDET Course template</vt:lpstr>
      <vt:lpstr>CARDET Course template</vt:lpstr>
      <vt:lpstr>IO3: Εκπαίδευση Γονέων στον Οικονομικό Αλφαβητισμό   </vt:lpstr>
      <vt:lpstr>Γίνε ενσυνείδητος/η καταναλωτής/τρια Μαθησιακά Αποτελέσματα </vt:lpstr>
      <vt:lpstr>Γίνε ενσυνείδητος/η καταναλωτής/τρια Σχεδιάγραμμα</vt:lpstr>
      <vt:lpstr>Γίνε ενσυνείδητος/η καταναλωτής/τρια</vt:lpstr>
      <vt:lpstr>Γίνε ενσυνείδητος/η καταναλωτής/τρια</vt:lpstr>
      <vt:lpstr>Γίνε ενσυνείδητος/η καταναλωτής/τρια</vt:lpstr>
      <vt:lpstr>Γίνε ενσυνείδητος/η καταναλωτής/τρια</vt:lpstr>
      <vt:lpstr>Γίνε ενσυνείδητος/η καταναλωτής/τρια</vt:lpstr>
      <vt:lpstr>Γίνε ενσυνείδητος/η καταναλωτής/τρια</vt:lpstr>
      <vt:lpstr>PowerPoint Presentation</vt:lpstr>
      <vt:lpstr>Γίνε ενσυνείδητος/η καταναλωτής/τρια</vt:lpstr>
      <vt:lpstr>Γίνε ενσυνείδητος/η καταναλωτής/τρια</vt:lpstr>
      <vt:lpstr>Γίνε ενσυνείδητος/η καταναλωτής/τρια</vt:lpstr>
      <vt:lpstr>PowerPoint Presentation</vt:lpstr>
      <vt:lpstr>Γίνε ενσυνείδητος/η καταναλωτής/τρια</vt:lpstr>
      <vt:lpstr>PowerPoint Presentation</vt:lpstr>
      <vt:lpstr>Γίνε ενσυνείδητος/η καταναλωτής/τρια</vt:lpstr>
      <vt:lpstr>Γίνε ενσυνείδητος/η καταναλωτής/τρια</vt:lpstr>
      <vt:lpstr>Γίνε ενσυνείδητος/η καταναλωτής/τρια</vt:lpstr>
      <vt:lpstr>Γίνε ενσυνείδητος/η καταναλωτής/τρια</vt:lpstr>
      <vt:lpstr>Γίνε ενσυνείδητος/η καταναλωτής/τρια</vt:lpstr>
      <vt:lpstr>PowerPoint Presentation</vt:lpstr>
      <vt:lpstr>Γίνε ενσυνείδητος/η καταναλωτής/τρια</vt:lpstr>
      <vt:lpstr>Γίνε ενσυνείδητος/η καταναλωτής/τρια</vt:lpstr>
      <vt:lpstr>Γίνε ενσυνείδητος/η καταναλωτής/τρια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IO3: Financial Literacy Induction Training for Parents</dc:title>
  <dc:creator>Debbie Bough</dc:creator>
  <cp:lastModifiedBy>Grigoris Chryssikos</cp:lastModifiedBy>
  <cp:revision>72</cp:revision>
  <dcterms:created xsi:type="dcterms:W3CDTF">2014-07-11T09:12:14Z</dcterms:created>
  <dcterms:modified xsi:type="dcterms:W3CDTF">2022-09-02T07:49:21Z</dcterms:modified>
</cp:coreProperties>
</file>